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3"/>
  </p:notesMasterIdLst>
  <p:sldIdLst>
    <p:sldId id="261" r:id="rId2"/>
    <p:sldId id="256" r:id="rId3"/>
    <p:sldId id="267" r:id="rId4"/>
    <p:sldId id="257" r:id="rId5"/>
    <p:sldId id="262" r:id="rId6"/>
    <p:sldId id="259" r:id="rId7"/>
    <p:sldId id="265" r:id="rId8"/>
    <p:sldId id="260" r:id="rId9"/>
    <p:sldId id="263" r:id="rId10"/>
    <p:sldId id="264" r:id="rId11"/>
    <p:sldId id="26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9" autoAdjust="0"/>
    <p:restoredTop sz="75388" autoAdjust="0"/>
  </p:normalViewPr>
  <p:slideViewPr>
    <p:cSldViewPr snapToGrid="0">
      <p:cViewPr varScale="1">
        <p:scale>
          <a:sx n="82" d="100"/>
          <a:sy n="82" d="100"/>
        </p:scale>
        <p:origin x="24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BC15E-A320-41E6-B072-9483911AE5E2}" type="datetimeFigureOut">
              <a:rPr kumimoji="1" lang="ja-JP" altLang="en-US" smtClean="0"/>
              <a:t>2021/12/4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A8533-D81F-4789-9E23-1706F50E6185}" type="slidenum">
              <a:rPr kumimoji="1" lang="ja-JP" altLang="en-US" smtClean="0"/>
              <a:t>‹#›</a:t>
            </a:fld>
            <a:endParaRPr kumimoji="1" lang="ja-JP" altLang="en-US"/>
          </a:p>
        </p:txBody>
      </p:sp>
    </p:spTree>
    <p:extLst>
      <p:ext uri="{BB962C8B-B14F-4D97-AF65-F5344CB8AC3E}">
        <p14:creationId xmlns:p14="http://schemas.microsoft.com/office/powerpoint/2010/main" val="27290655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07A8533-D81F-4789-9E23-1706F50E6185}" type="slidenum">
              <a:rPr kumimoji="1" lang="ja-JP" altLang="en-US" smtClean="0"/>
              <a:t>1</a:t>
            </a:fld>
            <a:endParaRPr kumimoji="1" lang="ja-JP" altLang="en-US"/>
          </a:p>
        </p:txBody>
      </p:sp>
    </p:spTree>
    <p:extLst>
      <p:ext uri="{BB962C8B-B14F-4D97-AF65-F5344CB8AC3E}">
        <p14:creationId xmlns:p14="http://schemas.microsoft.com/office/powerpoint/2010/main" val="1204760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sz="1200" dirty="0"/>
              <a:t>変形を伴わない脆性破壊</a:t>
            </a:r>
          </a:p>
        </p:txBody>
      </p:sp>
      <p:sp>
        <p:nvSpPr>
          <p:cNvPr id="4" name="スライド番号プレースホルダー 3"/>
          <p:cNvSpPr>
            <a:spLocks noGrp="1"/>
          </p:cNvSpPr>
          <p:nvPr>
            <p:ph type="sldNum" sz="quarter" idx="5"/>
          </p:nvPr>
        </p:nvSpPr>
        <p:spPr/>
        <p:txBody>
          <a:bodyPr/>
          <a:lstStyle/>
          <a:p>
            <a:fld id="{F07A8533-D81F-4789-9E23-1706F50E6185}" type="slidenum">
              <a:rPr kumimoji="1" lang="ja-JP" altLang="en-US" smtClean="0"/>
              <a:t>2</a:t>
            </a:fld>
            <a:endParaRPr kumimoji="1" lang="ja-JP" altLang="en-US"/>
          </a:p>
        </p:txBody>
      </p:sp>
    </p:spTree>
    <p:extLst>
      <p:ext uri="{BB962C8B-B14F-4D97-AF65-F5344CB8AC3E}">
        <p14:creationId xmlns:p14="http://schemas.microsoft.com/office/powerpoint/2010/main" val="3907218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sz="1200" dirty="0"/>
          </a:p>
        </p:txBody>
      </p:sp>
      <p:sp>
        <p:nvSpPr>
          <p:cNvPr id="4" name="スライド番号プレースホルダー 3"/>
          <p:cNvSpPr>
            <a:spLocks noGrp="1"/>
          </p:cNvSpPr>
          <p:nvPr>
            <p:ph type="sldNum" sz="quarter" idx="5"/>
          </p:nvPr>
        </p:nvSpPr>
        <p:spPr/>
        <p:txBody>
          <a:bodyPr/>
          <a:lstStyle/>
          <a:p>
            <a:fld id="{F07A8533-D81F-4789-9E23-1706F50E6185}" type="slidenum">
              <a:rPr kumimoji="1" lang="ja-JP" altLang="en-US" smtClean="0"/>
              <a:t>3</a:t>
            </a:fld>
            <a:endParaRPr kumimoji="1" lang="ja-JP" altLang="en-US"/>
          </a:p>
        </p:txBody>
      </p:sp>
    </p:spTree>
    <p:extLst>
      <p:ext uri="{BB962C8B-B14F-4D97-AF65-F5344CB8AC3E}">
        <p14:creationId xmlns:p14="http://schemas.microsoft.com/office/powerpoint/2010/main" val="195935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07A8533-D81F-4789-9E23-1706F50E6185}" type="slidenum">
              <a:rPr kumimoji="1" lang="ja-JP" altLang="en-US" smtClean="0"/>
              <a:t>4</a:t>
            </a:fld>
            <a:endParaRPr kumimoji="1" lang="ja-JP" altLang="en-US"/>
          </a:p>
        </p:txBody>
      </p:sp>
    </p:spTree>
    <p:extLst>
      <p:ext uri="{BB962C8B-B14F-4D97-AF65-F5344CB8AC3E}">
        <p14:creationId xmlns:p14="http://schemas.microsoft.com/office/powerpoint/2010/main" val="1255408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07A8533-D81F-4789-9E23-1706F50E6185}" type="slidenum">
              <a:rPr kumimoji="1" lang="ja-JP" altLang="en-US" smtClean="0"/>
              <a:t>5</a:t>
            </a:fld>
            <a:endParaRPr kumimoji="1" lang="ja-JP" altLang="en-US"/>
          </a:p>
        </p:txBody>
      </p:sp>
    </p:spTree>
    <p:extLst>
      <p:ext uri="{BB962C8B-B14F-4D97-AF65-F5344CB8AC3E}">
        <p14:creationId xmlns:p14="http://schemas.microsoft.com/office/powerpoint/2010/main" val="196131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F07A8533-D81F-4789-9E23-1706F50E6185}" type="slidenum">
              <a:rPr kumimoji="1" lang="ja-JP" altLang="en-US" smtClean="0"/>
              <a:t>6</a:t>
            </a:fld>
            <a:endParaRPr kumimoji="1" lang="ja-JP" altLang="en-US"/>
          </a:p>
        </p:txBody>
      </p:sp>
    </p:spTree>
    <p:extLst>
      <p:ext uri="{BB962C8B-B14F-4D97-AF65-F5344CB8AC3E}">
        <p14:creationId xmlns:p14="http://schemas.microsoft.com/office/powerpoint/2010/main" val="4006319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07A8533-D81F-4789-9E23-1706F50E6185}" type="slidenum">
              <a:rPr kumimoji="1" lang="ja-JP" altLang="en-US" smtClean="0"/>
              <a:t>7</a:t>
            </a:fld>
            <a:endParaRPr kumimoji="1" lang="ja-JP" altLang="en-US"/>
          </a:p>
        </p:txBody>
      </p:sp>
    </p:spTree>
    <p:extLst>
      <p:ext uri="{BB962C8B-B14F-4D97-AF65-F5344CB8AC3E}">
        <p14:creationId xmlns:p14="http://schemas.microsoft.com/office/powerpoint/2010/main" val="3813317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a:t>歪→応力</a:t>
            </a:r>
            <a:endParaRPr kumimoji="1" lang="en-US" altLang="ja-JP" dirty="0"/>
          </a:p>
          <a:p>
            <a:r>
              <a:rPr kumimoji="1" lang="ja-JP" altLang="en-US" dirty="0"/>
              <a:t>応力≠力</a:t>
            </a:r>
            <a:endParaRPr kumimoji="1" lang="en-US" altLang="ja-JP" dirty="0"/>
          </a:p>
          <a:p>
            <a:r>
              <a:rPr kumimoji="1" lang="ja-JP" altLang="en-US" dirty="0"/>
              <a:t>試験片を伸ばした時にどんな力がかかるかグラフ</a:t>
            </a:r>
          </a:p>
        </p:txBody>
      </p:sp>
      <p:sp>
        <p:nvSpPr>
          <p:cNvPr id="4" name="スライド番号プレースホルダー 3"/>
          <p:cNvSpPr>
            <a:spLocks noGrp="1"/>
          </p:cNvSpPr>
          <p:nvPr>
            <p:ph type="sldNum" sz="quarter" idx="5"/>
          </p:nvPr>
        </p:nvSpPr>
        <p:spPr/>
        <p:txBody>
          <a:bodyPr/>
          <a:lstStyle/>
          <a:p>
            <a:fld id="{F07A8533-D81F-4789-9E23-1706F50E6185}" type="slidenum">
              <a:rPr kumimoji="1" lang="ja-JP" altLang="en-US" smtClean="0"/>
              <a:t>8</a:t>
            </a:fld>
            <a:endParaRPr kumimoji="1" lang="ja-JP" altLang="en-US"/>
          </a:p>
        </p:txBody>
      </p:sp>
    </p:spTree>
    <p:extLst>
      <p:ext uri="{BB962C8B-B14F-4D97-AF65-F5344CB8AC3E}">
        <p14:creationId xmlns:p14="http://schemas.microsoft.com/office/powerpoint/2010/main" val="85021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①以下の写真は引張試験後の試料表面の光学顕微鏡写真</a:t>
            </a:r>
            <a:endParaRPr kumimoji="1" lang="en-US" altLang="ja-JP" dirty="0"/>
          </a:p>
          <a:p>
            <a:r>
              <a:rPr kumimoji="1" lang="ja-JP" altLang="en-US" dirty="0"/>
              <a:t>②この領域のひずみを解析，ひずみの分布に対応して色付けしたのが下の図</a:t>
            </a:r>
            <a:endParaRPr kumimoji="1" lang="en-US" altLang="ja-JP" dirty="0"/>
          </a:p>
          <a:p>
            <a:r>
              <a:rPr kumimoji="1" lang="en-US" altLang="ja-JP" dirty="0"/>
              <a:t>2</a:t>
            </a:r>
            <a:r>
              <a:rPr kumimoji="1" lang="ja-JP" altLang="en-US" dirty="0"/>
              <a:t>番と</a:t>
            </a:r>
            <a:r>
              <a:rPr kumimoji="1" lang="en-US" altLang="ja-JP" dirty="0"/>
              <a:t>3</a:t>
            </a:r>
            <a:r>
              <a:rPr kumimoji="1" lang="ja-JP" altLang="en-US"/>
              <a:t>番のとこに間</a:t>
            </a:r>
            <a:endParaRPr kumimoji="1" lang="ja-JP" altLang="en-US" dirty="0"/>
          </a:p>
        </p:txBody>
      </p:sp>
      <p:sp>
        <p:nvSpPr>
          <p:cNvPr id="4" name="スライド番号プレースホルダー 3"/>
          <p:cNvSpPr>
            <a:spLocks noGrp="1"/>
          </p:cNvSpPr>
          <p:nvPr>
            <p:ph type="sldNum" sz="quarter" idx="10"/>
          </p:nvPr>
        </p:nvSpPr>
        <p:spPr/>
        <p:txBody>
          <a:bodyPr/>
          <a:lstStyle/>
          <a:p>
            <a:fld id="{F07A8533-D81F-4789-9E23-1706F50E6185}" type="slidenum">
              <a:rPr kumimoji="1" lang="ja-JP" altLang="en-US" smtClean="0"/>
              <a:t>9</a:t>
            </a:fld>
            <a:endParaRPr kumimoji="1" lang="ja-JP" altLang="en-US"/>
          </a:p>
        </p:txBody>
      </p:sp>
    </p:spTree>
    <p:extLst>
      <p:ext uri="{BB962C8B-B14F-4D97-AF65-F5344CB8AC3E}">
        <p14:creationId xmlns:p14="http://schemas.microsoft.com/office/powerpoint/2010/main" val="388135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4116546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3126976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96982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3567542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90339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3102647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3516898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168366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39347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3804266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361893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09599" y="2737246"/>
            <a:ext cx="3090672" cy="3304117"/>
          </a:xfrm>
        </p:spPr>
        <p:txBody>
          <a:bodyPr>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477234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372834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4147207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379137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9ED2581-5727-430B-A258-9F3E17A41176}" type="datetimeFigureOut">
              <a:rPr kumimoji="1" lang="ja-JP" altLang="en-US" smtClean="0"/>
              <a:t>2021/12/4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2346938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9ED2581-5727-430B-A258-9F3E17A41176}" type="datetimeFigureOut">
              <a:rPr kumimoji="1" lang="ja-JP" altLang="en-US" smtClean="0"/>
              <a:t>2021/12/4</a:t>
            </a:fld>
            <a:endParaRPr kumimoji="1" lang="ja-JP" alt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EEEF1A86-BFB2-4C69-9FD9-78821160661D}" type="slidenum">
              <a:rPr kumimoji="1" lang="ja-JP" altLang="en-US" smtClean="0"/>
              <a:t>‹#›</a:t>
            </a:fld>
            <a:endParaRPr kumimoji="1" lang="ja-JP" altLang="en-US"/>
          </a:p>
        </p:txBody>
      </p:sp>
    </p:spTree>
    <p:extLst>
      <p:ext uri="{BB962C8B-B14F-4D97-AF65-F5344CB8AC3E}">
        <p14:creationId xmlns:p14="http://schemas.microsoft.com/office/powerpoint/2010/main" val="24950505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E374E6-39E2-674F-9357-49B1A8AEC7A9}"/>
              </a:ext>
            </a:extLst>
          </p:cNvPr>
          <p:cNvSpPr>
            <a:spLocks noGrp="1"/>
          </p:cNvSpPr>
          <p:nvPr>
            <p:ph type="title"/>
          </p:nvPr>
        </p:nvSpPr>
        <p:spPr>
          <a:xfrm>
            <a:off x="570304" y="2048374"/>
            <a:ext cx="8752115" cy="1196631"/>
          </a:xfrm>
        </p:spPr>
        <p:txBody>
          <a:bodyPr>
            <a:normAutofit/>
          </a:bodyPr>
          <a:lstStyle/>
          <a:p>
            <a:r>
              <a:rPr kumimoji="1" lang="ja-JP" altLang="en-US" sz="4400">
                <a:solidFill>
                  <a:schemeClr val="tx1"/>
                </a:solidFill>
              </a:rPr>
              <a:t>複相鋼における塑性変形挙動</a:t>
            </a:r>
            <a:endParaRPr kumimoji="1" lang="ja-JP" altLang="en-US" sz="4400" dirty="0">
              <a:solidFill>
                <a:schemeClr val="tx1"/>
              </a:solidFill>
            </a:endParaRPr>
          </a:p>
        </p:txBody>
      </p:sp>
      <p:sp>
        <p:nvSpPr>
          <p:cNvPr id="4" name="テキスト ボックス 3">
            <a:extLst>
              <a:ext uri="{FF2B5EF4-FFF2-40B4-BE49-F238E27FC236}">
                <a16:creationId xmlns:a16="http://schemas.microsoft.com/office/drawing/2014/main" id="{3EEA8015-0367-46C9-BC6E-817DB345E757}"/>
              </a:ext>
            </a:extLst>
          </p:cNvPr>
          <p:cNvSpPr txBox="1"/>
          <p:nvPr/>
        </p:nvSpPr>
        <p:spPr>
          <a:xfrm>
            <a:off x="2514813" y="4084432"/>
            <a:ext cx="5109091" cy="830997"/>
          </a:xfrm>
          <a:prstGeom prst="rect">
            <a:avLst/>
          </a:prstGeom>
          <a:noFill/>
        </p:spPr>
        <p:txBody>
          <a:bodyPr wrap="none" rtlCol="0">
            <a:spAutoFit/>
          </a:bodyPr>
          <a:lstStyle/>
          <a:p>
            <a:r>
              <a:rPr kumimoji="1" lang="ja-JP" altLang="en-US" sz="2400"/>
              <a:t>東京大学　理科一類一年　</a:t>
            </a:r>
            <a:r>
              <a:rPr kumimoji="1" lang="ja-JP" altLang="en-US" sz="2400" dirty="0"/>
              <a:t>山本颯真</a:t>
            </a:r>
            <a:endParaRPr kumimoji="1" lang="en-US" altLang="ja-JP" sz="2400" dirty="0"/>
          </a:p>
          <a:p>
            <a:pPr algn="l"/>
            <a:endParaRPr kumimoji="1" lang="en-GB" altLang="ja-JP" sz="2400" dirty="0"/>
          </a:p>
        </p:txBody>
      </p:sp>
    </p:spTree>
    <p:extLst>
      <p:ext uri="{BB962C8B-B14F-4D97-AF65-F5344CB8AC3E}">
        <p14:creationId xmlns:p14="http://schemas.microsoft.com/office/powerpoint/2010/main" val="1404101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441864" y="338435"/>
            <a:ext cx="8260272" cy="6181130"/>
            <a:chOff x="152209" y="146034"/>
            <a:chExt cx="8260272" cy="6181130"/>
          </a:xfrm>
        </p:grpSpPr>
        <p:sp>
          <p:nvSpPr>
            <p:cNvPr id="3" name="テキスト ボックス 2">
              <a:extLst>
                <a:ext uri="{FF2B5EF4-FFF2-40B4-BE49-F238E27FC236}">
                  <a16:creationId xmlns:a16="http://schemas.microsoft.com/office/drawing/2014/main" id="{A1FA409D-069D-094C-BC08-DF568EBF111A}"/>
                </a:ext>
              </a:extLst>
            </p:cNvPr>
            <p:cNvSpPr txBox="1"/>
            <p:nvPr/>
          </p:nvSpPr>
          <p:spPr>
            <a:xfrm>
              <a:off x="152209" y="146034"/>
              <a:ext cx="3519273" cy="461665"/>
            </a:xfrm>
            <a:prstGeom prst="rect">
              <a:avLst/>
            </a:prstGeom>
            <a:noFill/>
          </p:spPr>
          <p:txBody>
            <a:bodyPr wrap="square" rtlCol="0">
              <a:spAutoFit/>
            </a:bodyPr>
            <a:lstStyle/>
            <a:p>
              <a:r>
                <a:rPr kumimoji="1" lang="ja-JP" altLang="en-US" sz="2400">
                  <a:latin typeface="+mj-ea"/>
                  <a:ea typeface="+mj-ea"/>
                </a:rPr>
                <a:t>結言</a:t>
              </a:r>
              <a:endParaRPr kumimoji="1" lang="ja-JP" altLang="en-US" sz="2400" dirty="0">
                <a:latin typeface="+mj-ea"/>
                <a:ea typeface="+mj-ea"/>
              </a:endParaRPr>
            </a:p>
          </p:txBody>
        </p:sp>
        <p:sp>
          <p:nvSpPr>
            <p:cNvPr id="5" name="テキスト ボックス 4">
              <a:extLst>
                <a:ext uri="{FF2B5EF4-FFF2-40B4-BE49-F238E27FC236}">
                  <a16:creationId xmlns:a16="http://schemas.microsoft.com/office/drawing/2014/main" id="{3F0E74A5-1C4C-BB4D-9260-DB95EC1F8E79}"/>
                </a:ext>
              </a:extLst>
            </p:cNvPr>
            <p:cNvSpPr txBox="1"/>
            <p:nvPr/>
          </p:nvSpPr>
          <p:spPr>
            <a:xfrm>
              <a:off x="152209" y="884748"/>
              <a:ext cx="6400800" cy="830997"/>
            </a:xfrm>
            <a:prstGeom prst="rect">
              <a:avLst/>
            </a:prstGeom>
            <a:solidFill>
              <a:schemeClr val="bg1"/>
            </a:solidFill>
          </p:spPr>
          <p:txBody>
            <a:bodyPr wrap="square" rtlCol="0">
              <a:spAutoFit/>
            </a:bodyPr>
            <a:lstStyle/>
            <a:p>
              <a:r>
                <a:rPr lang="ja-JP" altLang="en-US" sz="2400" dirty="0">
                  <a:solidFill>
                    <a:prstClr val="black"/>
                  </a:solidFill>
                  <a:cs typeface="Calibri" panose="020F0502020204030204" pitchFamily="34" charset="0"/>
                </a:rPr>
                <a:t>室温と低温の鋼材の塑性変形挙動を比較して，以下の結言を得た。</a:t>
              </a:r>
              <a:endParaRPr lang="en-US" altLang="ja-JP" sz="2400" dirty="0">
                <a:solidFill>
                  <a:prstClr val="black"/>
                </a:solidFill>
                <a:cs typeface="Calibri" panose="020F0502020204030204" pitchFamily="34" charset="0"/>
              </a:endParaRPr>
            </a:p>
          </p:txBody>
        </p:sp>
        <p:sp>
          <p:nvSpPr>
            <p:cNvPr id="6" name="テキスト ボックス 5">
              <a:extLst>
                <a:ext uri="{FF2B5EF4-FFF2-40B4-BE49-F238E27FC236}">
                  <a16:creationId xmlns:a16="http://schemas.microsoft.com/office/drawing/2014/main" id="{68A2636C-0BE0-3F40-960F-53938581CD7B}"/>
                </a:ext>
              </a:extLst>
            </p:cNvPr>
            <p:cNvSpPr txBox="1"/>
            <p:nvPr/>
          </p:nvSpPr>
          <p:spPr>
            <a:xfrm>
              <a:off x="152209" y="4082154"/>
              <a:ext cx="8260272" cy="830997"/>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ja-JP" altLang="en-US" sz="2400"/>
                <a:t>歪分布の違いから，ベイナイトが主に塑性変形に寄与していることがわかった。</a:t>
              </a:r>
              <a:endParaRPr lang="en-US" altLang="ja-JP" sz="2400" dirty="0"/>
            </a:p>
          </p:txBody>
        </p:sp>
        <p:sp>
          <p:nvSpPr>
            <p:cNvPr id="7" name="テキスト ボックス 6">
              <a:extLst>
                <a:ext uri="{FF2B5EF4-FFF2-40B4-BE49-F238E27FC236}">
                  <a16:creationId xmlns:a16="http://schemas.microsoft.com/office/drawing/2014/main" id="{C066C747-3060-C749-A9C2-639D4A3E554D}"/>
                </a:ext>
              </a:extLst>
            </p:cNvPr>
            <p:cNvSpPr txBox="1"/>
            <p:nvPr/>
          </p:nvSpPr>
          <p:spPr>
            <a:xfrm>
              <a:off x="152209" y="1992794"/>
              <a:ext cx="8260272" cy="830997"/>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ja-JP" altLang="en-US" sz="2400"/>
                <a:t>吸収エネルギーは</a:t>
              </a:r>
              <a:r>
                <a:rPr lang="en-US" altLang="ja-JP" sz="2400" dirty="0"/>
                <a:t>120K</a:t>
              </a:r>
              <a:r>
                <a:rPr lang="ja-JP" altLang="en-US" sz="2400"/>
                <a:t>でも大きい値を示し，</a:t>
              </a:r>
              <a:r>
                <a:rPr lang="en-US" altLang="ja-JP" sz="2400" dirty="0"/>
                <a:t>82K</a:t>
              </a:r>
              <a:r>
                <a:rPr lang="ja-JP" altLang="en-US" sz="2400"/>
                <a:t>で急速に小さくなった。</a:t>
              </a:r>
              <a:endParaRPr lang="ja-JP" altLang="en-US" sz="2400" dirty="0"/>
            </a:p>
          </p:txBody>
        </p:sp>
        <p:sp>
          <p:nvSpPr>
            <p:cNvPr id="8" name="テキスト ボックス 7">
              <a:extLst>
                <a:ext uri="{FF2B5EF4-FFF2-40B4-BE49-F238E27FC236}">
                  <a16:creationId xmlns:a16="http://schemas.microsoft.com/office/drawing/2014/main" id="{669E4C64-0590-5046-B9F6-5DB0CB7B3E47}"/>
                </a:ext>
              </a:extLst>
            </p:cNvPr>
            <p:cNvSpPr txBox="1"/>
            <p:nvPr/>
          </p:nvSpPr>
          <p:spPr>
            <a:xfrm>
              <a:off x="152209" y="3037474"/>
              <a:ext cx="8260272" cy="830997"/>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ja-JP" altLang="en-US" sz="2400"/>
                <a:t>使用した鋼材は低温でより大きい応力で変形が始まったにもかかわらず，伸びは変わらなかった．</a:t>
              </a:r>
              <a:r>
                <a:rPr lang="en-US" altLang="ja-JP" sz="2400" dirty="0"/>
                <a:t> </a:t>
              </a:r>
            </a:p>
          </p:txBody>
        </p:sp>
        <p:sp>
          <p:nvSpPr>
            <p:cNvPr id="11" name="テキスト ボックス 10">
              <a:extLst>
                <a:ext uri="{FF2B5EF4-FFF2-40B4-BE49-F238E27FC236}">
                  <a16:creationId xmlns:a16="http://schemas.microsoft.com/office/drawing/2014/main" id="{6DB2D31F-9A95-1840-B6E7-314E4FD1BF32}"/>
                </a:ext>
              </a:extLst>
            </p:cNvPr>
            <p:cNvSpPr txBox="1"/>
            <p:nvPr/>
          </p:nvSpPr>
          <p:spPr>
            <a:xfrm>
              <a:off x="152209" y="5126835"/>
              <a:ext cx="8260272" cy="1200329"/>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ja-JP" altLang="en-US" sz="2400"/>
                <a:t>以上のことから，使用した鋼材が低温で良い変形能を示す理由は，低温でベイナイトが塑性変形を担うからであると考えられる。</a:t>
              </a:r>
              <a:endParaRPr lang="en-US" altLang="ja-JP" sz="2400" dirty="0"/>
            </a:p>
          </p:txBody>
        </p:sp>
      </p:grpSp>
    </p:spTree>
    <p:extLst>
      <p:ext uri="{BB962C8B-B14F-4D97-AF65-F5344CB8AC3E}">
        <p14:creationId xmlns:p14="http://schemas.microsoft.com/office/powerpoint/2010/main" val="1298536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B92112B-AF74-B741-AD0F-2801284D9CB7}"/>
              </a:ext>
            </a:extLst>
          </p:cNvPr>
          <p:cNvSpPr txBox="1"/>
          <p:nvPr/>
        </p:nvSpPr>
        <p:spPr>
          <a:xfrm>
            <a:off x="2002944" y="1567337"/>
            <a:ext cx="991637" cy="277860"/>
          </a:xfrm>
          <a:prstGeom prst="rect">
            <a:avLst/>
          </a:prstGeom>
          <a:noFill/>
        </p:spPr>
        <p:txBody>
          <a:bodyPr wrap="none" rtlCol="0">
            <a:spAutoFit/>
          </a:bodyPr>
          <a:lstStyle/>
          <a:p>
            <a:r>
              <a:rPr lang="en-US" altLang="ja-JP" sz="2000" dirty="0"/>
              <a:t>Definitions </a:t>
            </a:r>
          </a:p>
        </p:txBody>
      </p:sp>
      <p:sp>
        <p:nvSpPr>
          <p:cNvPr id="3" name="テキスト ボックス 2">
            <a:extLst>
              <a:ext uri="{FF2B5EF4-FFF2-40B4-BE49-F238E27FC236}">
                <a16:creationId xmlns:a16="http://schemas.microsoft.com/office/drawing/2014/main" id="{C4212B3E-2468-0B4C-9605-106D2A2287D0}"/>
              </a:ext>
            </a:extLst>
          </p:cNvPr>
          <p:cNvSpPr txBox="1"/>
          <p:nvPr/>
        </p:nvSpPr>
        <p:spPr>
          <a:xfrm>
            <a:off x="2002944" y="2646562"/>
            <a:ext cx="1015525" cy="277860"/>
          </a:xfrm>
          <a:prstGeom prst="rect">
            <a:avLst/>
          </a:prstGeom>
          <a:noFill/>
        </p:spPr>
        <p:txBody>
          <a:bodyPr wrap="none" rtlCol="0">
            <a:spAutoFit/>
          </a:bodyPr>
          <a:lstStyle/>
          <a:p>
            <a:r>
              <a:rPr kumimoji="1" lang="en-US" altLang="ja-JP" sz="2000" dirty="0"/>
              <a:t>σ</a:t>
            </a:r>
            <a:r>
              <a:rPr lang="en-US" altLang="ja-JP" sz="2000" dirty="0"/>
              <a:t>:stress[Pa]</a:t>
            </a:r>
          </a:p>
        </p:txBody>
      </p:sp>
      <p:sp>
        <p:nvSpPr>
          <p:cNvPr id="4" name="テキスト ボックス 3">
            <a:extLst>
              <a:ext uri="{FF2B5EF4-FFF2-40B4-BE49-F238E27FC236}">
                <a16:creationId xmlns:a16="http://schemas.microsoft.com/office/drawing/2014/main" id="{7708BEA7-063A-0B4C-8017-1FBE949D4B86}"/>
              </a:ext>
            </a:extLst>
          </p:cNvPr>
          <p:cNvSpPr txBox="1"/>
          <p:nvPr/>
        </p:nvSpPr>
        <p:spPr>
          <a:xfrm>
            <a:off x="3483078" y="2646562"/>
            <a:ext cx="904503" cy="277860"/>
          </a:xfrm>
          <a:prstGeom prst="rect">
            <a:avLst/>
          </a:prstGeom>
          <a:noFill/>
        </p:spPr>
        <p:txBody>
          <a:bodyPr wrap="none" rtlCol="0">
            <a:spAutoFit/>
          </a:bodyPr>
          <a:lstStyle/>
          <a:p>
            <a:r>
              <a:rPr lang="en-US" altLang="ja-JP" sz="2000" dirty="0"/>
              <a:t>F</a:t>
            </a:r>
            <a:r>
              <a:rPr kumimoji="1" lang="en-US" altLang="ja-JP" sz="2000" dirty="0"/>
              <a:t>:</a:t>
            </a:r>
            <a:r>
              <a:rPr kumimoji="1" lang="en-US" altLang="ja-JP" sz="2000" dirty="0">
                <a:solidFill>
                  <a:srgbClr val="222222"/>
                </a:solidFill>
              </a:rPr>
              <a:t>force[N]</a:t>
            </a:r>
            <a:endParaRPr lang="en-US" altLang="ja-JP" sz="2000" dirty="0">
              <a:solidFill>
                <a:srgbClr val="222222"/>
              </a:solidFill>
            </a:endParaRPr>
          </a:p>
        </p:txBody>
      </p:sp>
      <p:sp>
        <p:nvSpPr>
          <p:cNvPr id="5" name="テキスト ボックス 4">
            <a:extLst>
              <a:ext uri="{FF2B5EF4-FFF2-40B4-BE49-F238E27FC236}">
                <a16:creationId xmlns:a16="http://schemas.microsoft.com/office/drawing/2014/main" id="{0042BEBA-7563-F24F-9A78-258AD57E7D73}"/>
              </a:ext>
            </a:extLst>
          </p:cNvPr>
          <p:cNvSpPr txBox="1"/>
          <p:nvPr/>
        </p:nvSpPr>
        <p:spPr>
          <a:xfrm>
            <a:off x="4804091" y="2646562"/>
            <a:ext cx="697292" cy="277860"/>
          </a:xfrm>
          <a:prstGeom prst="rect">
            <a:avLst/>
          </a:prstGeom>
          <a:noFill/>
        </p:spPr>
        <p:txBody>
          <a:bodyPr wrap="none" rtlCol="0">
            <a:spAutoFit/>
          </a:bodyPr>
          <a:lstStyle/>
          <a:p>
            <a:r>
              <a:rPr kumimoji="1" lang="en-US" altLang="ja-JP" sz="2000" dirty="0">
                <a:solidFill>
                  <a:srgbClr val="222222"/>
                </a:solidFill>
              </a:rPr>
              <a:t>ε:strain</a:t>
            </a:r>
            <a:endParaRPr kumimoji="1" lang="ja-JP" altLang="en-US" sz="2000" dirty="0"/>
          </a:p>
        </p:txBody>
      </p:sp>
      <p:sp>
        <p:nvSpPr>
          <p:cNvPr id="6" name="正方形/長方形 5">
            <a:extLst>
              <a:ext uri="{FF2B5EF4-FFF2-40B4-BE49-F238E27FC236}">
                <a16:creationId xmlns:a16="http://schemas.microsoft.com/office/drawing/2014/main" id="{388322A0-D0CF-A24B-9E53-894EB74E710E}"/>
              </a:ext>
            </a:extLst>
          </p:cNvPr>
          <p:cNvSpPr/>
          <p:nvPr/>
        </p:nvSpPr>
        <p:spPr>
          <a:xfrm>
            <a:off x="1843997" y="1624666"/>
            <a:ext cx="4182663" cy="25332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000"/>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4EDC9674-1DF5-D847-8934-AC7FDB8ACB98}"/>
                  </a:ext>
                </a:extLst>
              </p:cNvPr>
              <p:cNvSpPr txBox="1"/>
              <p:nvPr/>
            </p:nvSpPr>
            <p:spPr>
              <a:xfrm>
                <a:off x="2103969" y="2285936"/>
                <a:ext cx="2157078" cy="277860"/>
              </a:xfrm>
              <a:prstGeom prst="rect">
                <a:avLst/>
              </a:prstGeom>
              <a:noFill/>
              <a:ln>
                <a:noFill/>
              </a:ln>
            </p:spPr>
            <p:txBody>
              <a:bodyPr wrap="none" rtlCol="0">
                <a:spAutoFit/>
              </a:bodyPr>
              <a:lstStyle/>
              <a:p>
                <a:r>
                  <a:rPr lang="en-US" altLang="ja-JP" sz="2000" dirty="0"/>
                  <a:t>Definition of strain: ε=</a:t>
                </a:r>
                <a14:m>
                  <m:oMath xmlns:m="http://schemas.openxmlformats.org/officeDocument/2006/math">
                    <m:f>
                      <m:fPr>
                        <m:type m:val="lin"/>
                        <m:ctrlPr>
                          <a:rPr lang="en-US" altLang="ja-JP" sz="2000" b="0" i="1" smtClean="0">
                            <a:latin typeface="Cambria Math" panose="02040503050406030204" pitchFamily="18" charset="0"/>
                            <a:ea typeface="Cambria Math" panose="02040503050406030204" pitchFamily="18" charset="0"/>
                          </a:rPr>
                        </m:ctrlPr>
                      </m:fPr>
                      <m:num>
                        <m:r>
                          <a:rPr lang="en-US" altLang="ja-JP" sz="200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rPr>
                          <m:t>𝑙</m:t>
                        </m:r>
                      </m:num>
                      <m:den>
                        <m:r>
                          <a:rPr lang="en-US" altLang="ja-JP" sz="2000" b="0" i="1" smtClean="0">
                            <a:latin typeface="Cambria Math" panose="02040503050406030204" pitchFamily="18" charset="0"/>
                          </a:rPr>
                          <m:t>𝑙</m:t>
                        </m:r>
                      </m:den>
                    </m:f>
                  </m:oMath>
                </a14:m>
                <a:endParaRPr kumimoji="1" lang="ja-JP" altLang="en-US" sz="2000" dirty="0"/>
              </a:p>
            </p:txBody>
          </p:sp>
        </mc:Choice>
        <mc:Fallback xmlns="">
          <p:sp>
            <p:nvSpPr>
              <p:cNvPr id="7" name="テキスト ボックス 6">
                <a:extLst>
                  <a:ext uri="{FF2B5EF4-FFF2-40B4-BE49-F238E27FC236}">
                    <a16:creationId xmlns:a16="http://schemas.microsoft.com/office/drawing/2014/main" id="{4EDC9674-1DF5-D847-8934-AC7FDB8ACB98}"/>
                  </a:ext>
                </a:extLst>
              </p:cNvPr>
              <p:cNvSpPr txBox="1">
                <a:spLocks noRot="1" noChangeAspect="1" noMove="1" noResize="1" noEditPoints="1" noAdjustHandles="1" noChangeArrowheads="1" noChangeShapeType="1" noTextEdit="1"/>
              </p:cNvSpPr>
              <p:nvPr/>
            </p:nvSpPr>
            <p:spPr>
              <a:xfrm>
                <a:off x="2103969" y="2285936"/>
                <a:ext cx="2157078" cy="277860"/>
              </a:xfrm>
              <a:prstGeom prst="rect">
                <a:avLst/>
              </a:prstGeom>
              <a:blipFill>
                <a:blip r:embed="rId2"/>
                <a:stretch>
                  <a:fillRect l="-2825" t="-165217" r="-78249" b="-300000"/>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E836A941-2382-E34F-A797-0CB9EF81EF77}"/>
                  </a:ext>
                </a:extLst>
              </p:cNvPr>
              <p:cNvSpPr txBox="1"/>
              <p:nvPr/>
            </p:nvSpPr>
            <p:spPr>
              <a:xfrm>
                <a:off x="2002944" y="3781366"/>
                <a:ext cx="2950133" cy="277860"/>
              </a:xfrm>
              <a:prstGeom prst="rect">
                <a:avLst/>
              </a:prstGeom>
              <a:noFill/>
            </p:spPr>
            <p:txBody>
              <a:bodyPr wrap="none" rtlCol="0">
                <a:spAutoFit/>
              </a:bodyPr>
              <a:lstStyle/>
              <a:p>
                <a14:m>
                  <m:oMath xmlns:m="http://schemas.openxmlformats.org/officeDocument/2006/math">
                    <m:r>
                      <a:rPr kumimoji="1" lang="en-US" altLang="ja-JP" sz="2000" b="0" i="1" smtClean="0">
                        <a:latin typeface="Cambria Math" panose="02040503050406030204" pitchFamily="18" charset="0"/>
                      </a:rPr>
                      <m:t>𝑙</m:t>
                    </m:r>
                  </m:oMath>
                </a14:m>
                <a:r>
                  <a:rPr kumimoji="1" lang="en-US" altLang="ja-JP" sz="2000" dirty="0"/>
                  <a:t>:specimen length before tensile test</a:t>
                </a:r>
              </a:p>
            </p:txBody>
          </p:sp>
        </mc:Choice>
        <mc:Fallback xmlns="">
          <p:sp>
            <p:nvSpPr>
              <p:cNvPr id="8" name="テキスト ボックス 7">
                <a:extLst>
                  <a:ext uri="{FF2B5EF4-FFF2-40B4-BE49-F238E27FC236}">
                    <a16:creationId xmlns:a16="http://schemas.microsoft.com/office/drawing/2014/main" id="{E836A941-2382-E34F-A797-0CB9EF81EF77}"/>
                  </a:ext>
                </a:extLst>
              </p:cNvPr>
              <p:cNvSpPr txBox="1">
                <a:spLocks noRot="1" noChangeAspect="1" noMove="1" noResize="1" noEditPoints="1" noAdjustHandles="1" noChangeArrowheads="1" noChangeShapeType="1" noTextEdit="1"/>
              </p:cNvSpPr>
              <p:nvPr/>
            </p:nvSpPr>
            <p:spPr>
              <a:xfrm>
                <a:off x="2002944" y="3781366"/>
                <a:ext cx="2950133" cy="277860"/>
              </a:xfrm>
              <a:prstGeom prst="rect">
                <a:avLst/>
              </a:prstGeom>
              <a:blipFill>
                <a:blip r:embed="rId3"/>
                <a:stretch>
                  <a:fillRect t="-13043" r="-51860" b="-7826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DCEFA8DE-718D-264D-8C5E-2261D302363B}"/>
                  </a:ext>
                </a:extLst>
              </p:cNvPr>
              <p:cNvSpPr txBox="1"/>
              <p:nvPr/>
            </p:nvSpPr>
            <p:spPr>
              <a:xfrm>
                <a:off x="2002944" y="3403098"/>
                <a:ext cx="1603792" cy="277860"/>
              </a:xfrm>
              <a:prstGeom prst="rect">
                <a:avLst/>
              </a:prstGeom>
              <a:noFill/>
            </p:spPr>
            <p:txBody>
              <a:bodyPr wrap="none" rtlCol="0">
                <a:spAutoFit/>
              </a:bodyPr>
              <a:lstStyle/>
              <a:p>
                <a14:m>
                  <m:oMath xmlns:m="http://schemas.openxmlformats.org/officeDocument/2006/math">
                    <m:r>
                      <a:rPr kumimoji="1" lang="ja-JP" altLang="en-US" sz="2000" i="1" smtClean="0">
                        <a:latin typeface="Cambria Math" panose="02040503050406030204" pitchFamily="18" charset="0"/>
                      </a:rPr>
                      <m:t>∆</m:t>
                    </m:r>
                    <m:r>
                      <a:rPr kumimoji="1" lang="en-US" altLang="ja-JP" sz="2000" b="0" i="1" smtClean="0">
                        <a:latin typeface="Cambria Math" panose="02040503050406030204" pitchFamily="18" charset="0"/>
                      </a:rPr>
                      <m:t>𝑙</m:t>
                    </m:r>
                  </m:oMath>
                </a14:m>
                <a:r>
                  <a:rPr lang="en-US" altLang="ja-JP" sz="2000" b="0" dirty="0"/>
                  <a:t>:change in length</a:t>
                </a:r>
                <a:endParaRPr kumimoji="1" lang="en-US" altLang="ja-JP" sz="2000" b="0" dirty="0"/>
              </a:p>
            </p:txBody>
          </p:sp>
        </mc:Choice>
        <mc:Fallback xmlns="">
          <p:sp>
            <p:nvSpPr>
              <p:cNvPr id="9" name="テキスト ボックス 8">
                <a:extLst>
                  <a:ext uri="{FF2B5EF4-FFF2-40B4-BE49-F238E27FC236}">
                    <a16:creationId xmlns:a16="http://schemas.microsoft.com/office/drawing/2014/main" id="{DCEFA8DE-718D-264D-8C5E-2261D302363B}"/>
                  </a:ext>
                </a:extLst>
              </p:cNvPr>
              <p:cNvSpPr txBox="1">
                <a:spLocks noRot="1" noChangeAspect="1" noMove="1" noResize="1" noEditPoints="1" noAdjustHandles="1" noChangeArrowheads="1" noChangeShapeType="1" noTextEdit="1"/>
              </p:cNvSpPr>
              <p:nvPr/>
            </p:nvSpPr>
            <p:spPr>
              <a:xfrm>
                <a:off x="2002944" y="3403098"/>
                <a:ext cx="1603792" cy="277860"/>
              </a:xfrm>
              <a:prstGeom prst="rect">
                <a:avLst/>
              </a:prstGeom>
              <a:blipFill>
                <a:blip r:embed="rId4"/>
                <a:stretch>
                  <a:fillRect t="-13043" r="-53612" b="-7826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C1F31642-1CC2-BB4B-AA6A-57EC2F4F1151}"/>
                  </a:ext>
                </a:extLst>
              </p:cNvPr>
              <p:cNvSpPr txBox="1"/>
              <p:nvPr/>
            </p:nvSpPr>
            <p:spPr>
              <a:xfrm>
                <a:off x="2103969" y="1968526"/>
                <a:ext cx="1321263" cy="277860"/>
              </a:xfrm>
              <a:prstGeom prst="rect">
                <a:avLst/>
              </a:prstGeom>
              <a:noFill/>
            </p:spPr>
            <p:txBody>
              <a:bodyPr wrap="none" rtlCol="0">
                <a:spAutoFit/>
              </a:bodyPr>
              <a:lstStyle/>
              <a:p>
                <a:r>
                  <a:rPr lang="en-US" altLang="ja-JP" sz="2000" dirty="0"/>
                  <a:t>Stress: </a:t>
                </a:r>
                <a14:m>
                  <m:oMath xmlns:m="http://schemas.openxmlformats.org/officeDocument/2006/math">
                    <m:r>
                      <a:rPr lang="ja-JP" altLang="en-US" sz="2000" i="1">
                        <a:latin typeface="Cambria Math" panose="02040503050406030204" pitchFamily="18" charset="0"/>
                      </a:rPr>
                      <m:t>𝜎</m:t>
                    </m:r>
                    <m:r>
                      <a:rPr lang="en-US" altLang="ja-JP" sz="2000" i="1">
                        <a:latin typeface="Cambria Math" panose="02040503050406030204" pitchFamily="18" charset="0"/>
                        <a:ea typeface="Cambria Math" panose="02040503050406030204" pitchFamily="18" charset="0"/>
                      </a:rPr>
                      <m:t>=</m:t>
                    </m:r>
                    <m:f>
                      <m:fPr>
                        <m:type m:val="lin"/>
                        <m:ctrlPr>
                          <a:rPr lang="en-US" altLang="ja-JP" sz="2000" b="0" i="1" smtClean="0">
                            <a:latin typeface="Cambria Math" panose="02040503050406030204" pitchFamily="18" charset="0"/>
                            <a:ea typeface="Cambria Math" panose="02040503050406030204" pitchFamily="18" charset="0"/>
                          </a:rPr>
                        </m:ctrlPr>
                      </m:fPr>
                      <m:num>
                        <m:r>
                          <a:rPr lang="en-US" altLang="ja-JP" sz="2000" b="0" i="1" smtClean="0">
                            <a:latin typeface="Cambria Math" panose="02040503050406030204" pitchFamily="18" charset="0"/>
                            <a:ea typeface="Cambria Math" panose="02040503050406030204" pitchFamily="18" charset="0"/>
                          </a:rPr>
                          <m:t>𝐹</m:t>
                        </m:r>
                      </m:num>
                      <m:den>
                        <m:r>
                          <a:rPr lang="en-US" altLang="ja-JP" sz="2000" b="0" i="1" smtClean="0">
                            <a:latin typeface="Cambria Math" panose="02040503050406030204" pitchFamily="18" charset="0"/>
                            <a:ea typeface="Cambria Math" panose="02040503050406030204" pitchFamily="18" charset="0"/>
                          </a:rPr>
                          <m:t>𝐴</m:t>
                        </m:r>
                      </m:den>
                    </m:f>
                  </m:oMath>
                </a14:m>
                <a:endParaRPr lang="en-US" altLang="ja-JP" sz="2000" dirty="0"/>
              </a:p>
            </p:txBody>
          </p:sp>
        </mc:Choice>
        <mc:Fallback xmlns="">
          <p:sp>
            <p:nvSpPr>
              <p:cNvPr id="10" name="テキスト ボックス 9">
                <a:extLst>
                  <a:ext uri="{FF2B5EF4-FFF2-40B4-BE49-F238E27FC236}">
                    <a16:creationId xmlns:a16="http://schemas.microsoft.com/office/drawing/2014/main" id="{C1F31642-1CC2-BB4B-AA6A-57EC2F4F1151}"/>
                  </a:ext>
                </a:extLst>
              </p:cNvPr>
              <p:cNvSpPr txBox="1">
                <a:spLocks noRot="1" noChangeAspect="1" noMove="1" noResize="1" noEditPoints="1" noAdjustHandles="1" noChangeArrowheads="1" noChangeShapeType="1" noTextEdit="1"/>
              </p:cNvSpPr>
              <p:nvPr/>
            </p:nvSpPr>
            <p:spPr>
              <a:xfrm>
                <a:off x="2103969" y="1968526"/>
                <a:ext cx="1321263" cy="277860"/>
              </a:xfrm>
              <a:prstGeom prst="rect">
                <a:avLst/>
              </a:prstGeom>
              <a:blipFill>
                <a:blip r:embed="rId5"/>
                <a:stretch>
                  <a:fillRect l="-4608" t="-165217" r="-90783" b="-30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1FDBCB48-AA77-8F4D-ACEB-303F6F619B73}"/>
                  </a:ext>
                </a:extLst>
              </p:cNvPr>
              <p:cNvSpPr txBox="1"/>
              <p:nvPr/>
            </p:nvSpPr>
            <p:spPr>
              <a:xfrm>
                <a:off x="2002944" y="3024830"/>
                <a:ext cx="1567961" cy="277860"/>
              </a:xfrm>
              <a:prstGeom prst="rect">
                <a:avLst/>
              </a:prstGeom>
              <a:noFill/>
            </p:spPr>
            <p:txBody>
              <a:bodyPr wrap="none" rtlCol="0">
                <a:spAutoFit/>
              </a:bodyPr>
              <a:lstStyle/>
              <a:p>
                <a:r>
                  <a:rPr lang="en-US" altLang="ja-JP" sz="2000" dirty="0">
                    <a:solidFill>
                      <a:srgbClr val="222222"/>
                    </a:solidFill>
                  </a:rPr>
                  <a:t>A:area section[</a:t>
                </a:r>
                <a14:m>
                  <m:oMath xmlns:m="http://schemas.openxmlformats.org/officeDocument/2006/math">
                    <m:sSup>
                      <m:sSupPr>
                        <m:ctrlPr>
                          <a:rPr lang="en-US" altLang="ja-JP" sz="2000" i="1" smtClean="0">
                            <a:solidFill>
                              <a:srgbClr val="222222"/>
                            </a:solidFill>
                            <a:latin typeface="Cambria Math" panose="02040503050406030204" pitchFamily="18" charset="0"/>
                          </a:rPr>
                        </m:ctrlPr>
                      </m:sSupPr>
                      <m:e>
                        <m:r>
                          <a:rPr lang="en-US" altLang="ja-JP" sz="2000" b="0" i="1" smtClean="0">
                            <a:solidFill>
                              <a:srgbClr val="222222"/>
                            </a:solidFill>
                            <a:latin typeface="Cambria Math" panose="02040503050406030204" pitchFamily="18" charset="0"/>
                          </a:rPr>
                          <m:t>𝑚</m:t>
                        </m:r>
                      </m:e>
                      <m:sup>
                        <m:r>
                          <a:rPr lang="en-US" altLang="ja-JP" sz="2000" i="1" smtClean="0">
                            <a:solidFill>
                              <a:srgbClr val="222222"/>
                            </a:solidFill>
                            <a:latin typeface="Cambria Math" panose="02040503050406030204" pitchFamily="18" charset="0"/>
                          </a:rPr>
                          <m:t>2</m:t>
                        </m:r>
                      </m:sup>
                    </m:sSup>
                  </m:oMath>
                </a14:m>
                <a:r>
                  <a:rPr lang="en-US" altLang="ja-JP" sz="2000" dirty="0">
                    <a:solidFill>
                      <a:srgbClr val="222222"/>
                    </a:solidFill>
                  </a:rPr>
                  <a:t>]</a:t>
                </a:r>
                <a:endParaRPr kumimoji="1" lang="ja-JP" altLang="en-US" sz="2000" dirty="0"/>
              </a:p>
            </p:txBody>
          </p:sp>
        </mc:Choice>
        <mc:Fallback xmlns="">
          <p:sp>
            <p:nvSpPr>
              <p:cNvPr id="11" name="テキスト ボックス 10">
                <a:extLst>
                  <a:ext uri="{FF2B5EF4-FFF2-40B4-BE49-F238E27FC236}">
                    <a16:creationId xmlns:a16="http://schemas.microsoft.com/office/drawing/2014/main" id="{1FDBCB48-AA77-8F4D-ACEB-303F6F619B73}"/>
                  </a:ext>
                </a:extLst>
              </p:cNvPr>
              <p:cNvSpPr txBox="1">
                <a:spLocks noRot="1" noChangeAspect="1" noMove="1" noResize="1" noEditPoints="1" noAdjustHandles="1" noChangeArrowheads="1" noChangeShapeType="1" noTextEdit="1"/>
              </p:cNvSpPr>
              <p:nvPr/>
            </p:nvSpPr>
            <p:spPr>
              <a:xfrm>
                <a:off x="2002944" y="3024830"/>
                <a:ext cx="1567961" cy="277860"/>
              </a:xfrm>
              <a:prstGeom prst="rect">
                <a:avLst/>
              </a:prstGeom>
              <a:blipFill>
                <a:blip r:embed="rId6"/>
                <a:stretch>
                  <a:fillRect l="-4280" t="-13043" r="-54086" b="-7826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054533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24A7D68-B013-4536-B066-C734F1D6E812}"/>
              </a:ext>
            </a:extLst>
          </p:cNvPr>
          <p:cNvSpPr txBox="1"/>
          <p:nvPr/>
        </p:nvSpPr>
        <p:spPr>
          <a:xfrm>
            <a:off x="121187" y="117693"/>
            <a:ext cx="8848642" cy="2246769"/>
          </a:xfrm>
          <a:prstGeom prst="rect">
            <a:avLst/>
          </a:prstGeom>
          <a:noFill/>
        </p:spPr>
        <p:txBody>
          <a:bodyPr wrap="square" rtlCol="0">
            <a:spAutoFit/>
          </a:bodyPr>
          <a:lstStyle/>
          <a:p>
            <a:r>
              <a:rPr kumimoji="1" lang="ja-JP" altLang="en-US" sz="2800" dirty="0"/>
              <a:t>緒言</a:t>
            </a:r>
            <a:endParaRPr kumimoji="1" lang="en-US" altLang="ja-JP" sz="2800" dirty="0"/>
          </a:p>
          <a:p>
            <a:endParaRPr kumimoji="1" lang="en-US" altLang="ja-JP" sz="2800" dirty="0"/>
          </a:p>
          <a:p>
            <a:r>
              <a:rPr kumimoji="1" lang="ja-JP" altLang="en-US" sz="2800" dirty="0"/>
              <a:t>鋼</a:t>
            </a:r>
            <a:r>
              <a:rPr kumimoji="1" lang="en-US" altLang="ja-JP" sz="2800" dirty="0"/>
              <a:t> : </a:t>
            </a:r>
            <a:r>
              <a:rPr kumimoji="1" lang="ja-JP" altLang="en-US" sz="2800" dirty="0"/>
              <a:t>鉄</a:t>
            </a:r>
            <a:r>
              <a:rPr kumimoji="1" lang="en-US" altLang="ja-JP" sz="2800" dirty="0"/>
              <a:t>-</a:t>
            </a:r>
            <a:r>
              <a:rPr kumimoji="1" lang="ja-JP" altLang="en-US" sz="2800" dirty="0"/>
              <a:t>炭素合金　→　低温では脆性破壊を引き起こす</a:t>
            </a:r>
            <a:endParaRPr kumimoji="1" lang="en-US" altLang="ja-JP" sz="2800" dirty="0"/>
          </a:p>
          <a:p>
            <a:endParaRPr kumimoji="1" lang="en-US" altLang="ja-JP" sz="2800" dirty="0"/>
          </a:p>
          <a:p>
            <a:r>
              <a:rPr kumimoji="1" lang="ja-JP" altLang="en-US" sz="2800" dirty="0"/>
              <a:t>低温環境での船舶の破損などの重大な事故につながる</a:t>
            </a:r>
            <a:endParaRPr kumimoji="1" lang="en-US" altLang="ja-JP" sz="2800" dirty="0"/>
          </a:p>
        </p:txBody>
      </p:sp>
      <p:pic>
        <p:nvPicPr>
          <p:cNvPr id="3" name="図 2">
            <a:extLst>
              <a:ext uri="{FF2B5EF4-FFF2-40B4-BE49-F238E27FC236}">
                <a16:creationId xmlns:a16="http://schemas.microsoft.com/office/drawing/2014/main" id="{3276B356-14EA-4EFF-B07D-B49D590BB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622" y="2364462"/>
            <a:ext cx="6096757" cy="4410911"/>
          </a:xfrm>
          <a:prstGeom prst="rect">
            <a:avLst/>
          </a:prstGeom>
        </p:spPr>
      </p:pic>
      <p:sp>
        <p:nvSpPr>
          <p:cNvPr id="2" name="下矢印 1"/>
          <p:cNvSpPr/>
          <p:nvPr/>
        </p:nvSpPr>
        <p:spPr>
          <a:xfrm>
            <a:off x="4237036" y="1498293"/>
            <a:ext cx="616944" cy="297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1057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57236" y="3937461"/>
            <a:ext cx="8538073" cy="138812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24A7D68-B013-4536-B066-C734F1D6E812}"/>
              </a:ext>
            </a:extLst>
          </p:cNvPr>
          <p:cNvSpPr txBox="1"/>
          <p:nvPr/>
        </p:nvSpPr>
        <p:spPr>
          <a:xfrm>
            <a:off x="412321" y="95659"/>
            <a:ext cx="8557507" cy="5262979"/>
          </a:xfrm>
          <a:prstGeom prst="rect">
            <a:avLst/>
          </a:prstGeom>
          <a:noFill/>
        </p:spPr>
        <p:txBody>
          <a:bodyPr wrap="square" rtlCol="0">
            <a:spAutoFit/>
          </a:bodyPr>
          <a:lstStyle/>
          <a:p>
            <a:r>
              <a:rPr kumimoji="1" lang="ja-JP" altLang="en-US" sz="2800" dirty="0"/>
              <a:t>緒言</a:t>
            </a:r>
            <a:endParaRPr kumimoji="1" lang="en-US" altLang="ja-JP" sz="2800" dirty="0"/>
          </a:p>
          <a:p>
            <a:endParaRPr kumimoji="1" lang="en-US" altLang="ja-JP" sz="2800" dirty="0"/>
          </a:p>
          <a:p>
            <a:endParaRPr kumimoji="1" lang="en-US" altLang="ja-JP" sz="2800" dirty="0"/>
          </a:p>
          <a:p>
            <a:endParaRPr kumimoji="1" lang="en-US" altLang="ja-JP" sz="2800" dirty="0"/>
          </a:p>
          <a:p>
            <a:r>
              <a:rPr kumimoji="1" lang="ja-JP" altLang="en-US" sz="2800" dirty="0"/>
              <a:t>低温でも丈夫な鋼材を開発するため，鋼材の変形・破壊挙動に関する研究が必要となる</a:t>
            </a:r>
            <a:endParaRPr kumimoji="1" lang="en-US" altLang="ja-JP" sz="2800" dirty="0"/>
          </a:p>
          <a:p>
            <a:endParaRPr kumimoji="1" lang="en-US" altLang="ja-JP" sz="2800" dirty="0"/>
          </a:p>
          <a:p>
            <a:endParaRPr kumimoji="1" lang="en-US" altLang="ja-JP" sz="2800" dirty="0"/>
          </a:p>
          <a:p>
            <a:endParaRPr kumimoji="1" lang="en-US" altLang="ja-JP" sz="2800" dirty="0"/>
          </a:p>
          <a:p>
            <a:r>
              <a:rPr kumimoji="1" lang="ja-JP" altLang="en-US" sz="2800" dirty="0"/>
              <a:t>目的</a:t>
            </a:r>
            <a:endParaRPr kumimoji="1" lang="en-US" altLang="ja-JP" sz="2800" dirty="0"/>
          </a:p>
          <a:p>
            <a:r>
              <a:rPr kumimoji="1" lang="ja-JP" altLang="en-US" sz="2800" dirty="0"/>
              <a:t>低温と室温での鋼材の変形挙動を比較し，鋼材の変形・破壊メカニズムを明らかにする。</a:t>
            </a:r>
            <a:endParaRPr kumimoji="1" lang="en-US" altLang="ja-JP" sz="2800" dirty="0"/>
          </a:p>
        </p:txBody>
      </p:sp>
    </p:spTree>
    <p:extLst>
      <p:ext uri="{BB962C8B-B14F-4D97-AF65-F5344CB8AC3E}">
        <p14:creationId xmlns:p14="http://schemas.microsoft.com/office/powerpoint/2010/main" val="394914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227047" y="278909"/>
            <a:ext cx="8689906" cy="6300183"/>
            <a:chOff x="253485" y="126645"/>
            <a:chExt cx="8689906" cy="6300183"/>
          </a:xfrm>
        </p:grpSpPr>
        <p:grpSp>
          <p:nvGrpSpPr>
            <p:cNvPr id="6" name="グループ化 5">
              <a:extLst>
                <a:ext uri="{FF2B5EF4-FFF2-40B4-BE49-F238E27FC236}">
                  <a16:creationId xmlns:a16="http://schemas.microsoft.com/office/drawing/2014/main" id="{B570C91A-EE0A-E24B-9E8C-467F0A04EEC6}"/>
                </a:ext>
              </a:extLst>
            </p:cNvPr>
            <p:cNvGrpSpPr/>
            <p:nvPr/>
          </p:nvGrpSpPr>
          <p:grpSpPr>
            <a:xfrm>
              <a:off x="253485" y="2728312"/>
              <a:ext cx="8689906" cy="3698516"/>
              <a:chOff x="18946343" y="7725490"/>
              <a:chExt cx="10619928" cy="4519954"/>
            </a:xfrm>
          </p:grpSpPr>
          <p:pic>
            <p:nvPicPr>
              <p:cNvPr id="7" name="図 6">
                <a:extLst>
                  <a:ext uri="{FF2B5EF4-FFF2-40B4-BE49-F238E27FC236}">
                    <a16:creationId xmlns:a16="http://schemas.microsoft.com/office/drawing/2014/main" id="{46189DAC-C660-E440-AEE9-D585FDF8BC3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4000" contrast="37000"/>
                        </a14:imgEffect>
                      </a14:imgLayer>
                    </a14:imgProps>
                  </a:ext>
                  <a:ext uri="{28A0092B-C50C-407E-A947-70E740481C1C}">
                    <a14:useLocalDpi xmlns:a14="http://schemas.microsoft.com/office/drawing/2010/main" val="0"/>
                  </a:ext>
                </a:extLst>
              </a:blip>
              <a:stretch>
                <a:fillRect/>
              </a:stretch>
            </p:blipFill>
            <p:spPr>
              <a:xfrm>
                <a:off x="23539665" y="7725490"/>
                <a:ext cx="6026606" cy="4519954"/>
              </a:xfrm>
              <a:prstGeom prst="rect">
                <a:avLst/>
              </a:prstGeom>
            </p:spPr>
          </p:pic>
          <p:cxnSp>
            <p:nvCxnSpPr>
              <p:cNvPr id="8" name="直線コネクタ 7">
                <a:extLst>
                  <a:ext uri="{FF2B5EF4-FFF2-40B4-BE49-F238E27FC236}">
                    <a16:creationId xmlns:a16="http://schemas.microsoft.com/office/drawing/2014/main" id="{8B03DA68-C34A-5845-B914-10B44AC7E8A7}"/>
                  </a:ext>
                </a:extLst>
              </p:cNvPr>
              <p:cNvCxnSpPr>
                <a:cxnSpLocks/>
              </p:cNvCxnSpPr>
              <p:nvPr/>
            </p:nvCxnSpPr>
            <p:spPr>
              <a:xfrm flipH="1">
                <a:off x="22823180" y="10519937"/>
                <a:ext cx="1915799" cy="144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5D8C64D-DF3C-C54A-9003-5A6046BBC503}"/>
                  </a:ext>
                </a:extLst>
              </p:cNvPr>
              <p:cNvSpPr txBox="1"/>
              <p:nvPr/>
            </p:nvSpPr>
            <p:spPr>
              <a:xfrm>
                <a:off x="18946343" y="10227712"/>
                <a:ext cx="4374928" cy="564200"/>
              </a:xfrm>
              <a:prstGeom prst="rect">
                <a:avLst/>
              </a:prstGeom>
              <a:solidFill>
                <a:schemeClr val="bg1"/>
              </a:solidFill>
              <a:ln>
                <a:solidFill>
                  <a:srgbClr val="FF0000"/>
                </a:solidFill>
              </a:ln>
            </p:spPr>
            <p:txBody>
              <a:bodyPr wrap="square" rtlCol="0">
                <a:spAutoFit/>
              </a:bodyPr>
              <a:lstStyle/>
              <a:p>
                <a:r>
                  <a:rPr lang="ja-JP" altLang="en-US" sz="2400" dirty="0"/>
                  <a:t>マルテンサイト</a:t>
                </a:r>
                <a:r>
                  <a:rPr lang="en-US" altLang="ja-JP" sz="2400" dirty="0"/>
                  <a:t> (</a:t>
                </a:r>
                <a:r>
                  <a:rPr lang="ja-JP" altLang="en-US" sz="2400" dirty="0"/>
                  <a:t>黒色部</a:t>
                </a:r>
                <a:r>
                  <a:rPr lang="en-US" altLang="ja-JP" sz="2400" dirty="0"/>
                  <a:t>)</a:t>
                </a:r>
                <a:endParaRPr kumimoji="1" lang="ja-JP" altLang="en-US" sz="2400" dirty="0"/>
              </a:p>
            </p:txBody>
          </p:sp>
          <p:cxnSp>
            <p:nvCxnSpPr>
              <p:cNvPr id="10" name="直線コネクタ 9">
                <a:extLst>
                  <a:ext uri="{FF2B5EF4-FFF2-40B4-BE49-F238E27FC236}">
                    <a16:creationId xmlns:a16="http://schemas.microsoft.com/office/drawing/2014/main" id="{E176C36A-08B7-C84A-BA5C-823C04B2D4F3}"/>
                  </a:ext>
                </a:extLst>
              </p:cNvPr>
              <p:cNvCxnSpPr>
                <a:cxnSpLocks/>
              </p:cNvCxnSpPr>
              <p:nvPr/>
            </p:nvCxnSpPr>
            <p:spPr>
              <a:xfrm flipH="1">
                <a:off x="22600939" y="11237789"/>
                <a:ext cx="35146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6CB47810-2DFA-C042-8025-72BEE3EFC6C2}"/>
                  </a:ext>
                </a:extLst>
              </p:cNvPr>
              <p:cNvSpPr txBox="1"/>
              <p:nvPr/>
            </p:nvSpPr>
            <p:spPr>
              <a:xfrm>
                <a:off x="19292057" y="10945402"/>
                <a:ext cx="3659914" cy="564200"/>
              </a:xfrm>
              <a:prstGeom prst="rect">
                <a:avLst/>
              </a:prstGeom>
              <a:solidFill>
                <a:schemeClr val="bg1"/>
              </a:solidFill>
              <a:ln>
                <a:solidFill>
                  <a:schemeClr val="accent1"/>
                </a:solidFill>
              </a:ln>
            </p:spPr>
            <p:txBody>
              <a:bodyPr wrap="square" rtlCol="0">
                <a:spAutoFit/>
              </a:bodyPr>
              <a:lstStyle/>
              <a:p>
                <a:pPr algn="l"/>
                <a:r>
                  <a:rPr lang="ja-JP" altLang="en-US" sz="2400"/>
                  <a:t>ベイナイト</a:t>
                </a:r>
                <a:r>
                  <a:rPr kumimoji="1" lang="en-US" altLang="ja-JP" sz="2400" dirty="0"/>
                  <a:t> (</a:t>
                </a:r>
                <a:r>
                  <a:rPr lang="ja-JP" altLang="en-US" sz="2400"/>
                  <a:t>白色部</a:t>
                </a:r>
                <a:r>
                  <a:rPr kumimoji="1" lang="en-US" altLang="ja-JP" sz="2400" dirty="0"/>
                  <a:t>)</a:t>
                </a:r>
                <a:endParaRPr kumimoji="1" lang="ja-JP" altLang="en-US" sz="2400" dirty="0"/>
              </a:p>
            </p:txBody>
          </p:sp>
        </p:grpSp>
        <p:grpSp>
          <p:nvGrpSpPr>
            <p:cNvPr id="4" name="グループ化 3"/>
            <p:cNvGrpSpPr/>
            <p:nvPr/>
          </p:nvGrpSpPr>
          <p:grpSpPr>
            <a:xfrm>
              <a:off x="323778" y="126645"/>
              <a:ext cx="8549321" cy="2372889"/>
              <a:chOff x="392663" y="126645"/>
              <a:chExt cx="8549321" cy="2372889"/>
            </a:xfrm>
          </p:grpSpPr>
          <p:grpSp>
            <p:nvGrpSpPr>
              <p:cNvPr id="3" name="グループ化 2"/>
              <p:cNvGrpSpPr/>
              <p:nvPr/>
            </p:nvGrpSpPr>
            <p:grpSpPr>
              <a:xfrm>
                <a:off x="1709771" y="1307028"/>
                <a:ext cx="6593118" cy="1192506"/>
                <a:chOff x="1648188" y="1307028"/>
                <a:chExt cx="6593118" cy="1192506"/>
              </a:xfrm>
            </p:grpSpPr>
            <p:sp>
              <p:nvSpPr>
                <p:cNvPr id="2" name="テキスト ボックス 1">
                  <a:extLst>
                    <a:ext uri="{FF2B5EF4-FFF2-40B4-BE49-F238E27FC236}">
                      <a16:creationId xmlns:a16="http://schemas.microsoft.com/office/drawing/2014/main" id="{15C7A68F-E0AB-47AC-878B-8B51F37D509C}"/>
                    </a:ext>
                  </a:extLst>
                </p:cNvPr>
                <p:cNvSpPr txBox="1"/>
                <p:nvPr/>
              </p:nvSpPr>
              <p:spPr>
                <a:xfrm>
                  <a:off x="1648188" y="1976314"/>
                  <a:ext cx="6593117" cy="523220"/>
                </a:xfrm>
                <a:prstGeom prst="rect">
                  <a:avLst/>
                </a:prstGeom>
                <a:solidFill>
                  <a:schemeClr val="bg1"/>
                </a:solidFill>
              </p:spPr>
              <p:txBody>
                <a:bodyPr wrap="square" rtlCol="0">
                  <a:spAutoFit/>
                </a:bodyPr>
                <a:lstStyle/>
                <a:p>
                  <a:r>
                    <a:rPr kumimoji="1" lang="ja-JP" altLang="en-US" sz="2800" dirty="0"/>
                    <a:t>ベイナイト　　</a:t>
                  </a:r>
                  <a:r>
                    <a:rPr kumimoji="1" lang="en-US" altLang="ja-JP" sz="2800" dirty="0"/>
                    <a:t> : </a:t>
                  </a:r>
                  <a:r>
                    <a:rPr kumimoji="1" lang="ja-JP" altLang="en-US" sz="2800" dirty="0"/>
                    <a:t>塑性変形しやすい組織</a:t>
                  </a:r>
                  <a:endParaRPr kumimoji="1" lang="en-US" altLang="ja-JP" sz="2800" dirty="0"/>
                </a:p>
              </p:txBody>
            </p:sp>
            <p:sp>
              <p:nvSpPr>
                <p:cNvPr id="12" name="テキスト ボックス 11">
                  <a:extLst>
                    <a:ext uri="{FF2B5EF4-FFF2-40B4-BE49-F238E27FC236}">
                      <a16:creationId xmlns:a16="http://schemas.microsoft.com/office/drawing/2014/main" id="{15C7A68F-E0AB-47AC-878B-8B51F37D509C}"/>
                    </a:ext>
                  </a:extLst>
                </p:cNvPr>
                <p:cNvSpPr txBox="1"/>
                <p:nvPr/>
              </p:nvSpPr>
              <p:spPr>
                <a:xfrm>
                  <a:off x="1648190" y="1307028"/>
                  <a:ext cx="6593116" cy="523220"/>
                </a:xfrm>
                <a:prstGeom prst="rect">
                  <a:avLst/>
                </a:prstGeom>
                <a:solidFill>
                  <a:schemeClr val="bg1"/>
                </a:solidFill>
              </p:spPr>
              <p:txBody>
                <a:bodyPr wrap="square" rtlCol="0">
                  <a:spAutoFit/>
                </a:bodyPr>
                <a:lstStyle/>
                <a:p>
                  <a:r>
                    <a:rPr kumimoji="1" lang="ja-JP" altLang="en-US" sz="2800" dirty="0"/>
                    <a:t>マルテンサイト</a:t>
                  </a:r>
                  <a:r>
                    <a:rPr kumimoji="1" lang="en-US" altLang="ja-JP" sz="2800" dirty="0"/>
                    <a:t> : </a:t>
                  </a:r>
                  <a:r>
                    <a:rPr kumimoji="1" lang="ja-JP" altLang="en-US" sz="2800" dirty="0"/>
                    <a:t>塑性変形しにくい組織</a:t>
                  </a:r>
                  <a:endParaRPr kumimoji="1" lang="en-US" altLang="ja-JP" sz="2800" dirty="0"/>
                </a:p>
              </p:txBody>
            </p:sp>
          </p:grpSp>
          <p:sp>
            <p:nvSpPr>
              <p:cNvPr id="13" name="テキスト ボックス 12">
                <a:extLst>
                  <a:ext uri="{FF2B5EF4-FFF2-40B4-BE49-F238E27FC236}">
                    <a16:creationId xmlns:a16="http://schemas.microsoft.com/office/drawing/2014/main" id="{15C7A68F-E0AB-47AC-878B-8B51F37D509C}"/>
                  </a:ext>
                </a:extLst>
              </p:cNvPr>
              <p:cNvSpPr txBox="1"/>
              <p:nvPr/>
            </p:nvSpPr>
            <p:spPr>
              <a:xfrm>
                <a:off x="394739" y="722422"/>
                <a:ext cx="8547245" cy="523220"/>
              </a:xfrm>
              <a:prstGeom prst="rect">
                <a:avLst/>
              </a:prstGeom>
              <a:solidFill>
                <a:schemeClr val="bg1"/>
              </a:solidFill>
            </p:spPr>
            <p:txBody>
              <a:bodyPr wrap="square" rtlCol="0">
                <a:spAutoFit/>
              </a:bodyPr>
              <a:lstStyle/>
              <a:p>
                <a:r>
                  <a:rPr kumimoji="1" lang="ja-JP" altLang="en-US" sz="2800" dirty="0"/>
                  <a:t>　材料</a:t>
                </a:r>
                <a:r>
                  <a:rPr kumimoji="1" lang="en-US" altLang="ja-JP" sz="2800" dirty="0"/>
                  <a:t>: </a:t>
                </a:r>
                <a:r>
                  <a:rPr kumimoji="1" lang="ja-JP" altLang="en-US" sz="2800" dirty="0"/>
                  <a:t>二相鋼</a:t>
                </a:r>
                <a:r>
                  <a:rPr kumimoji="1" lang="en-US" altLang="ja-JP" sz="2800" dirty="0"/>
                  <a:t>(50%</a:t>
                </a:r>
                <a:r>
                  <a:rPr kumimoji="1" lang="ja-JP" altLang="en-US" sz="2800" dirty="0"/>
                  <a:t>マルテンサイト</a:t>
                </a:r>
                <a:r>
                  <a:rPr kumimoji="1" lang="en-US" altLang="ja-JP" sz="2800" dirty="0"/>
                  <a:t> -50%</a:t>
                </a:r>
                <a:r>
                  <a:rPr kumimoji="1" lang="ja-JP" altLang="en-US" sz="2800" dirty="0"/>
                  <a:t>ベイナイト</a:t>
                </a:r>
                <a:r>
                  <a:rPr kumimoji="1" lang="en-US" altLang="ja-JP" sz="2800" dirty="0"/>
                  <a:t>)</a:t>
                </a:r>
              </a:p>
            </p:txBody>
          </p:sp>
          <p:sp>
            <p:nvSpPr>
              <p:cNvPr id="14" name="テキスト ボックス 13">
                <a:extLst>
                  <a:ext uri="{FF2B5EF4-FFF2-40B4-BE49-F238E27FC236}">
                    <a16:creationId xmlns:a16="http://schemas.microsoft.com/office/drawing/2014/main" id="{15C7A68F-E0AB-47AC-878B-8B51F37D509C}"/>
                  </a:ext>
                </a:extLst>
              </p:cNvPr>
              <p:cNvSpPr txBox="1"/>
              <p:nvPr/>
            </p:nvSpPr>
            <p:spPr>
              <a:xfrm>
                <a:off x="392663" y="126645"/>
                <a:ext cx="1639019" cy="523220"/>
              </a:xfrm>
              <a:prstGeom prst="rect">
                <a:avLst/>
              </a:prstGeom>
              <a:noFill/>
            </p:spPr>
            <p:txBody>
              <a:bodyPr wrap="square" rtlCol="0">
                <a:spAutoFit/>
              </a:bodyPr>
              <a:lstStyle/>
              <a:p>
                <a:r>
                  <a:rPr kumimoji="1" lang="ja-JP" altLang="en-US" sz="2800" dirty="0"/>
                  <a:t>実験方法</a:t>
                </a:r>
                <a:r>
                  <a:rPr kumimoji="1" lang="en-US" altLang="ja-JP" sz="2800" dirty="0"/>
                  <a:t> </a:t>
                </a:r>
              </a:p>
            </p:txBody>
          </p:sp>
        </p:grpSp>
      </p:grpSp>
    </p:spTree>
    <p:extLst>
      <p:ext uri="{BB962C8B-B14F-4D97-AF65-F5344CB8AC3E}">
        <p14:creationId xmlns:p14="http://schemas.microsoft.com/office/powerpoint/2010/main" val="601242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49">
            <a:extLst>
              <a:ext uri="{FF2B5EF4-FFF2-40B4-BE49-F238E27FC236}">
                <a16:creationId xmlns:a16="http://schemas.microsoft.com/office/drawing/2014/main" id="{389E2579-EA8D-40B4-9A61-D126A4FA573E}"/>
              </a:ext>
            </a:extLst>
          </p:cNvPr>
          <p:cNvSpPr txBox="1"/>
          <p:nvPr/>
        </p:nvSpPr>
        <p:spPr>
          <a:xfrm>
            <a:off x="7869331" y="1531406"/>
            <a:ext cx="1035861" cy="461665"/>
          </a:xfrm>
          <a:prstGeom prst="rect">
            <a:avLst/>
          </a:prstGeom>
          <a:solidFill>
            <a:schemeClr val="bg1"/>
          </a:solidFill>
        </p:spPr>
        <p:txBody>
          <a:bodyPr wrap="none" rtlCol="0">
            <a:spAutoFit/>
          </a:bodyPr>
          <a:lstStyle/>
          <a:p>
            <a:r>
              <a:rPr kumimoji="1" lang="en-US" altLang="ja-JP" sz="2400" dirty="0"/>
              <a:t>mass%</a:t>
            </a:r>
            <a:endParaRPr kumimoji="1" lang="ja-JP" altLang="en-US" sz="2400" dirty="0"/>
          </a:p>
        </p:txBody>
      </p:sp>
      <p:graphicFrame>
        <p:nvGraphicFramePr>
          <p:cNvPr id="47" name="表 46">
            <a:extLst>
              <a:ext uri="{FF2B5EF4-FFF2-40B4-BE49-F238E27FC236}">
                <a16:creationId xmlns:a16="http://schemas.microsoft.com/office/drawing/2014/main" id="{E282CB0C-61AC-4426-BD8A-C98DA538DCE4}"/>
              </a:ext>
            </a:extLst>
          </p:cNvPr>
          <p:cNvGraphicFramePr>
            <a:graphicFrameLocks noGrp="1"/>
          </p:cNvGraphicFramePr>
          <p:nvPr>
            <p:extLst>
              <p:ext uri="{D42A27DB-BD31-4B8C-83A1-F6EECF244321}">
                <p14:modId xmlns:p14="http://schemas.microsoft.com/office/powerpoint/2010/main" val="2990908586"/>
              </p:ext>
            </p:extLst>
          </p:nvPr>
        </p:nvGraphicFramePr>
        <p:xfrm>
          <a:off x="238808" y="566339"/>
          <a:ext cx="8666384" cy="1041108"/>
        </p:xfrm>
        <a:graphic>
          <a:graphicData uri="http://schemas.openxmlformats.org/drawingml/2006/table">
            <a:tbl>
              <a:tblPr firstRow="1" bandRow="1">
                <a:tableStyleId>{5940675A-B579-460E-94D1-54222C63F5DA}</a:tableStyleId>
              </a:tblPr>
              <a:tblGrid>
                <a:gridCol w="1083298">
                  <a:extLst>
                    <a:ext uri="{9D8B030D-6E8A-4147-A177-3AD203B41FA5}">
                      <a16:colId xmlns:a16="http://schemas.microsoft.com/office/drawing/2014/main" val="2414659573"/>
                    </a:ext>
                  </a:extLst>
                </a:gridCol>
                <a:gridCol w="1083298">
                  <a:extLst>
                    <a:ext uri="{9D8B030D-6E8A-4147-A177-3AD203B41FA5}">
                      <a16:colId xmlns:a16="http://schemas.microsoft.com/office/drawing/2014/main" val="653228525"/>
                    </a:ext>
                  </a:extLst>
                </a:gridCol>
                <a:gridCol w="1083298">
                  <a:extLst>
                    <a:ext uri="{9D8B030D-6E8A-4147-A177-3AD203B41FA5}">
                      <a16:colId xmlns:a16="http://schemas.microsoft.com/office/drawing/2014/main" val="1697611018"/>
                    </a:ext>
                  </a:extLst>
                </a:gridCol>
                <a:gridCol w="1083298">
                  <a:extLst>
                    <a:ext uri="{9D8B030D-6E8A-4147-A177-3AD203B41FA5}">
                      <a16:colId xmlns:a16="http://schemas.microsoft.com/office/drawing/2014/main" val="1914688330"/>
                    </a:ext>
                  </a:extLst>
                </a:gridCol>
                <a:gridCol w="1083298">
                  <a:extLst>
                    <a:ext uri="{9D8B030D-6E8A-4147-A177-3AD203B41FA5}">
                      <a16:colId xmlns:a16="http://schemas.microsoft.com/office/drawing/2014/main" val="2714721034"/>
                    </a:ext>
                  </a:extLst>
                </a:gridCol>
                <a:gridCol w="1083298">
                  <a:extLst>
                    <a:ext uri="{9D8B030D-6E8A-4147-A177-3AD203B41FA5}">
                      <a16:colId xmlns:a16="http://schemas.microsoft.com/office/drawing/2014/main" val="1177015538"/>
                    </a:ext>
                  </a:extLst>
                </a:gridCol>
                <a:gridCol w="1083298">
                  <a:extLst>
                    <a:ext uri="{9D8B030D-6E8A-4147-A177-3AD203B41FA5}">
                      <a16:colId xmlns:a16="http://schemas.microsoft.com/office/drawing/2014/main" val="3266163130"/>
                    </a:ext>
                  </a:extLst>
                </a:gridCol>
                <a:gridCol w="1083298">
                  <a:extLst>
                    <a:ext uri="{9D8B030D-6E8A-4147-A177-3AD203B41FA5}">
                      <a16:colId xmlns:a16="http://schemas.microsoft.com/office/drawing/2014/main" val="2818505416"/>
                    </a:ext>
                  </a:extLst>
                </a:gridCol>
              </a:tblGrid>
              <a:tr h="520554">
                <a:tc>
                  <a:txBody>
                    <a:bodyPr/>
                    <a:lstStyle/>
                    <a:p>
                      <a:pPr algn="ctr"/>
                      <a:r>
                        <a:rPr kumimoji="1" lang="en-US" altLang="ja-JP" sz="2400" dirty="0"/>
                        <a:t>C</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Si</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Mn</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P</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S</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Al</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Ni</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Fe</a:t>
                      </a:r>
                      <a:endParaRPr kumimoji="1" lang="ja-JP" altLang="en-US" sz="2400" dirty="0"/>
                    </a:p>
                  </a:txBody>
                  <a:tcPr marL="68580" marR="68580" marT="34290" marB="34290" anchor="ctr">
                    <a:solidFill>
                      <a:schemeClr val="bg1"/>
                    </a:solidFill>
                  </a:tcPr>
                </a:tc>
                <a:extLst>
                  <a:ext uri="{0D108BD9-81ED-4DB2-BD59-A6C34878D82A}">
                    <a16:rowId xmlns:a16="http://schemas.microsoft.com/office/drawing/2014/main" val="374443859"/>
                  </a:ext>
                </a:extLst>
              </a:tr>
              <a:tr h="520554">
                <a:tc>
                  <a:txBody>
                    <a:bodyPr/>
                    <a:lstStyle/>
                    <a:p>
                      <a:pPr algn="ctr"/>
                      <a:r>
                        <a:rPr kumimoji="1" lang="en-US" altLang="ja-JP" sz="2400" dirty="0"/>
                        <a:t>0.05</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&lt;0.02</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&lt;0.02</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&lt;0.01</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0.0015</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0.02</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4.92</a:t>
                      </a:r>
                      <a:endParaRPr kumimoji="1" lang="ja-JP" altLang="en-US" sz="2400" dirty="0"/>
                    </a:p>
                  </a:txBody>
                  <a:tcPr marL="68580" marR="68580" marT="34290" marB="34290" anchor="ctr">
                    <a:solidFill>
                      <a:schemeClr val="bg1"/>
                    </a:solidFill>
                  </a:tcPr>
                </a:tc>
                <a:tc>
                  <a:txBody>
                    <a:bodyPr/>
                    <a:lstStyle/>
                    <a:p>
                      <a:pPr algn="ctr"/>
                      <a:r>
                        <a:rPr kumimoji="1" lang="en-US" altLang="ja-JP" sz="2400" dirty="0"/>
                        <a:t>Bal</a:t>
                      </a:r>
                      <a:endParaRPr kumimoji="1" lang="ja-JP" altLang="en-US" sz="2400" dirty="0"/>
                    </a:p>
                  </a:txBody>
                  <a:tcPr marL="68580" marR="68580" marT="34290" marB="34290" anchor="ctr">
                    <a:solidFill>
                      <a:schemeClr val="bg1"/>
                    </a:solidFill>
                  </a:tcPr>
                </a:tc>
                <a:extLst>
                  <a:ext uri="{0D108BD9-81ED-4DB2-BD59-A6C34878D82A}">
                    <a16:rowId xmlns:a16="http://schemas.microsoft.com/office/drawing/2014/main" val="2447999585"/>
                  </a:ext>
                </a:extLst>
              </a:tr>
            </a:tbl>
          </a:graphicData>
        </a:graphic>
      </p:graphicFrame>
      <p:grpSp>
        <p:nvGrpSpPr>
          <p:cNvPr id="2" name="グループ化 1"/>
          <p:cNvGrpSpPr/>
          <p:nvPr/>
        </p:nvGrpSpPr>
        <p:grpSpPr>
          <a:xfrm>
            <a:off x="181013" y="71109"/>
            <a:ext cx="8781974" cy="6715783"/>
            <a:chOff x="347455" y="190796"/>
            <a:chExt cx="8781974" cy="6715783"/>
          </a:xfrm>
        </p:grpSpPr>
        <p:sp>
          <p:nvSpPr>
            <p:cNvPr id="48" name="矢印: 下 47">
              <a:extLst>
                <a:ext uri="{FF2B5EF4-FFF2-40B4-BE49-F238E27FC236}">
                  <a16:creationId xmlns:a16="http://schemas.microsoft.com/office/drawing/2014/main" id="{049186F8-DC13-4BE6-BFA4-CC3DA88C3CAF}"/>
                </a:ext>
              </a:extLst>
            </p:cNvPr>
            <p:cNvSpPr/>
            <p:nvPr/>
          </p:nvSpPr>
          <p:spPr>
            <a:xfrm>
              <a:off x="402682" y="2133834"/>
              <a:ext cx="484632" cy="3539837"/>
            </a:xfrm>
            <a:prstGeom prst="downArrow">
              <a:avLst>
                <a:gd name="adj1" fmla="val 50000"/>
                <a:gd name="adj2" fmla="val 12861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056D5035-DB2F-C648-8A69-E6E106BD6AC4}"/>
                </a:ext>
              </a:extLst>
            </p:cNvPr>
            <p:cNvSpPr txBox="1"/>
            <p:nvPr/>
          </p:nvSpPr>
          <p:spPr>
            <a:xfrm>
              <a:off x="379263" y="2099330"/>
              <a:ext cx="857866" cy="461665"/>
            </a:xfrm>
            <a:prstGeom prst="rect">
              <a:avLst/>
            </a:prstGeom>
            <a:solidFill>
              <a:schemeClr val="bg1"/>
            </a:solidFill>
            <a:ln>
              <a:solidFill>
                <a:schemeClr val="tx1"/>
              </a:solidFill>
            </a:ln>
          </p:spPr>
          <p:txBody>
            <a:bodyPr wrap="square" rtlCol="0">
              <a:spAutoFit/>
            </a:bodyPr>
            <a:lstStyle/>
            <a:p>
              <a:r>
                <a:rPr kumimoji="1" lang="ja-JP" altLang="en-US" sz="2400" dirty="0"/>
                <a:t>切断</a:t>
              </a:r>
              <a:endParaRPr kumimoji="1" lang="en-US" altLang="ja-JP" sz="2400" dirty="0"/>
            </a:p>
          </p:txBody>
        </p:sp>
        <p:sp>
          <p:nvSpPr>
            <p:cNvPr id="4" name="テキスト ボックス 3">
              <a:extLst>
                <a:ext uri="{FF2B5EF4-FFF2-40B4-BE49-F238E27FC236}">
                  <a16:creationId xmlns:a16="http://schemas.microsoft.com/office/drawing/2014/main" id="{5723C202-7786-A243-AE4E-7B57A991E0B8}"/>
                </a:ext>
              </a:extLst>
            </p:cNvPr>
            <p:cNvSpPr txBox="1"/>
            <p:nvPr/>
          </p:nvSpPr>
          <p:spPr>
            <a:xfrm>
              <a:off x="379263" y="3162231"/>
              <a:ext cx="832521" cy="461665"/>
            </a:xfrm>
            <a:prstGeom prst="rect">
              <a:avLst/>
            </a:prstGeom>
            <a:solidFill>
              <a:schemeClr val="bg1"/>
            </a:solidFill>
            <a:ln>
              <a:solidFill>
                <a:schemeClr val="tx1"/>
              </a:solidFill>
            </a:ln>
          </p:spPr>
          <p:txBody>
            <a:bodyPr wrap="square" rtlCol="0">
              <a:spAutoFit/>
            </a:bodyPr>
            <a:lstStyle/>
            <a:p>
              <a:r>
                <a:rPr kumimoji="1" lang="ja-JP" altLang="en-US" sz="2400"/>
                <a:t>研磨</a:t>
              </a:r>
              <a:endParaRPr kumimoji="1" lang="en-US" altLang="ja-JP" sz="2400" dirty="0"/>
            </a:p>
          </p:txBody>
        </p:sp>
        <p:sp>
          <p:nvSpPr>
            <p:cNvPr id="5" name="テキスト ボックス 4">
              <a:extLst>
                <a:ext uri="{FF2B5EF4-FFF2-40B4-BE49-F238E27FC236}">
                  <a16:creationId xmlns:a16="http://schemas.microsoft.com/office/drawing/2014/main" id="{4597908D-0BBE-314E-A2B7-EF13A6099107}"/>
                </a:ext>
              </a:extLst>
            </p:cNvPr>
            <p:cNvSpPr txBox="1"/>
            <p:nvPr/>
          </p:nvSpPr>
          <p:spPr>
            <a:xfrm>
              <a:off x="379263" y="4262013"/>
              <a:ext cx="1429939" cy="461665"/>
            </a:xfrm>
            <a:prstGeom prst="rect">
              <a:avLst/>
            </a:prstGeom>
            <a:solidFill>
              <a:schemeClr val="bg1"/>
            </a:solidFill>
            <a:ln>
              <a:solidFill>
                <a:schemeClr val="tx1"/>
              </a:solidFill>
            </a:ln>
          </p:spPr>
          <p:txBody>
            <a:bodyPr wrap="square" rtlCol="0">
              <a:spAutoFit/>
            </a:bodyPr>
            <a:lstStyle/>
            <a:p>
              <a:r>
                <a:rPr kumimoji="1" lang="ja-JP" altLang="en-US" sz="2400"/>
                <a:t>衝撃試験</a:t>
              </a:r>
              <a:endParaRPr kumimoji="1" lang="en-US" altLang="ja-JP" sz="2400" dirty="0"/>
            </a:p>
          </p:txBody>
        </p:sp>
        <p:sp>
          <p:nvSpPr>
            <p:cNvPr id="6" name="テキスト ボックス 5">
              <a:extLst>
                <a:ext uri="{FF2B5EF4-FFF2-40B4-BE49-F238E27FC236}">
                  <a16:creationId xmlns:a16="http://schemas.microsoft.com/office/drawing/2014/main" id="{31E15535-ED0C-1647-8265-1F45D5E2FABF}"/>
                </a:ext>
              </a:extLst>
            </p:cNvPr>
            <p:cNvSpPr txBox="1"/>
            <p:nvPr/>
          </p:nvSpPr>
          <p:spPr>
            <a:xfrm>
              <a:off x="379263" y="5561532"/>
              <a:ext cx="1404470" cy="461665"/>
            </a:xfrm>
            <a:prstGeom prst="rect">
              <a:avLst/>
            </a:prstGeom>
            <a:solidFill>
              <a:schemeClr val="bg1"/>
            </a:solidFill>
            <a:ln>
              <a:solidFill>
                <a:schemeClr val="tx1"/>
              </a:solidFill>
            </a:ln>
          </p:spPr>
          <p:txBody>
            <a:bodyPr wrap="square" rtlCol="0">
              <a:spAutoFit/>
            </a:bodyPr>
            <a:lstStyle/>
            <a:p>
              <a:r>
                <a:rPr kumimoji="1" lang="ja-JP" altLang="en-US" sz="2400" dirty="0"/>
                <a:t>引張試験</a:t>
              </a:r>
              <a:endParaRPr kumimoji="1" lang="en-US" altLang="ja-JP" sz="2400" dirty="0"/>
            </a:p>
          </p:txBody>
        </p:sp>
        <p:grpSp>
          <p:nvGrpSpPr>
            <p:cNvPr id="13" name="グループ化 12">
              <a:extLst>
                <a:ext uri="{FF2B5EF4-FFF2-40B4-BE49-F238E27FC236}">
                  <a16:creationId xmlns:a16="http://schemas.microsoft.com/office/drawing/2014/main" id="{FDDAF970-53C0-4170-8884-6945F0FD4D15}"/>
                </a:ext>
              </a:extLst>
            </p:cNvPr>
            <p:cNvGrpSpPr/>
            <p:nvPr/>
          </p:nvGrpSpPr>
          <p:grpSpPr>
            <a:xfrm>
              <a:off x="1697107" y="1794111"/>
              <a:ext cx="3480011" cy="1727745"/>
              <a:chOff x="5155627" y="1033906"/>
              <a:chExt cx="3480011" cy="1727745"/>
            </a:xfrm>
          </p:grpSpPr>
          <p:pic>
            <p:nvPicPr>
              <p:cNvPr id="14" name="図 13">
                <a:extLst>
                  <a:ext uri="{FF2B5EF4-FFF2-40B4-BE49-F238E27FC236}">
                    <a16:creationId xmlns:a16="http://schemas.microsoft.com/office/drawing/2014/main" id="{020E4B6B-F3D4-458B-A5CC-B61D657BBE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068"/>
              <a:stretch/>
            </p:blipFill>
            <p:spPr>
              <a:xfrm>
                <a:off x="5267722" y="1192711"/>
                <a:ext cx="3111506" cy="1568940"/>
              </a:xfrm>
              <a:prstGeom prst="rect">
                <a:avLst/>
              </a:prstGeom>
            </p:spPr>
          </p:pic>
          <p:sp>
            <p:nvSpPr>
              <p:cNvPr id="15" name="正方形/長方形 14">
                <a:extLst>
                  <a:ext uri="{FF2B5EF4-FFF2-40B4-BE49-F238E27FC236}">
                    <a16:creationId xmlns:a16="http://schemas.microsoft.com/office/drawing/2014/main" id="{098DCE7E-17C8-4F64-93DA-E239B7AC789A}"/>
                  </a:ext>
                </a:extLst>
              </p:cNvPr>
              <p:cNvSpPr/>
              <p:nvPr/>
            </p:nvSpPr>
            <p:spPr bwMode="auto">
              <a:xfrm>
                <a:off x="5155627" y="1202235"/>
                <a:ext cx="715789" cy="139399"/>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16" name="テキスト ボックス 15">
                <a:extLst>
                  <a:ext uri="{FF2B5EF4-FFF2-40B4-BE49-F238E27FC236}">
                    <a16:creationId xmlns:a16="http://schemas.microsoft.com/office/drawing/2014/main" id="{DAB5C653-E63B-489F-B086-FCDE931F34BB}"/>
                  </a:ext>
                </a:extLst>
              </p:cNvPr>
              <p:cNvSpPr txBox="1"/>
              <p:nvPr/>
            </p:nvSpPr>
            <p:spPr>
              <a:xfrm>
                <a:off x="5175069" y="1139731"/>
                <a:ext cx="8546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Φ4mm</a:t>
                </a:r>
                <a:endParaRPr kumimoji="0" lang="ja-JP" altLang="en-US" sz="1400" b="0" i="0" u="none" strike="noStrike" kern="0" cap="none" spc="0" normalizeH="0" baseline="0" noProof="0" dirty="0">
                  <a:ln>
                    <a:noFill/>
                  </a:ln>
                  <a:solidFill>
                    <a:prstClr val="black"/>
                  </a:solidFill>
                  <a:effectLst/>
                  <a:uLnTx/>
                  <a:uFillTx/>
                  <a:latin typeface="Times New Roman"/>
                  <a:ea typeface="ＭＳ Ｐゴシック"/>
                </a:endParaRPr>
              </a:p>
            </p:txBody>
          </p:sp>
          <p:sp>
            <p:nvSpPr>
              <p:cNvPr id="17" name="正方形/長方形 16">
                <a:extLst>
                  <a:ext uri="{FF2B5EF4-FFF2-40B4-BE49-F238E27FC236}">
                    <a16:creationId xmlns:a16="http://schemas.microsoft.com/office/drawing/2014/main" id="{3FC29693-FCC6-491C-8565-12F846A0744F}"/>
                  </a:ext>
                </a:extLst>
              </p:cNvPr>
              <p:cNvSpPr/>
              <p:nvPr/>
            </p:nvSpPr>
            <p:spPr bwMode="auto">
              <a:xfrm>
                <a:off x="6896100" y="1582732"/>
                <a:ext cx="138113" cy="313854"/>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18" name="正方形/長方形 17">
                <a:extLst>
                  <a:ext uri="{FF2B5EF4-FFF2-40B4-BE49-F238E27FC236}">
                    <a16:creationId xmlns:a16="http://schemas.microsoft.com/office/drawing/2014/main" id="{934873FF-B908-4D3C-8293-2937FD09FFFB}"/>
                  </a:ext>
                </a:extLst>
              </p:cNvPr>
              <p:cNvSpPr/>
              <p:nvPr/>
            </p:nvSpPr>
            <p:spPr bwMode="auto">
              <a:xfrm>
                <a:off x="5476993" y="1900982"/>
                <a:ext cx="138113" cy="313854"/>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19" name="テキスト ボックス 18">
                <a:extLst>
                  <a:ext uri="{FF2B5EF4-FFF2-40B4-BE49-F238E27FC236}">
                    <a16:creationId xmlns:a16="http://schemas.microsoft.com/office/drawing/2014/main" id="{9118D957-4772-4A67-A3CF-B5775410E0BD}"/>
                  </a:ext>
                </a:extLst>
              </p:cNvPr>
              <p:cNvSpPr txBox="1"/>
              <p:nvPr/>
            </p:nvSpPr>
            <p:spPr>
              <a:xfrm rot="16200000">
                <a:off x="6537832" y="1307341"/>
                <a:ext cx="8546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2mm</a:t>
                </a:r>
                <a:endParaRPr kumimoji="0" lang="ja-JP" altLang="en-US" sz="1400" b="0" i="0" u="none" strike="noStrike" kern="0" cap="none" spc="0" normalizeH="0" baseline="0" noProof="0" dirty="0">
                  <a:ln>
                    <a:noFill/>
                  </a:ln>
                  <a:solidFill>
                    <a:prstClr val="black"/>
                  </a:solidFill>
                  <a:effectLst/>
                  <a:uLnTx/>
                  <a:uFillTx/>
                  <a:latin typeface="Times New Roman"/>
                  <a:ea typeface="ＭＳ Ｐゴシック"/>
                </a:endParaRPr>
              </a:p>
            </p:txBody>
          </p:sp>
          <p:sp>
            <p:nvSpPr>
              <p:cNvPr id="20" name="テキスト ボックス 19">
                <a:extLst>
                  <a:ext uri="{FF2B5EF4-FFF2-40B4-BE49-F238E27FC236}">
                    <a16:creationId xmlns:a16="http://schemas.microsoft.com/office/drawing/2014/main" id="{2185CBD9-67CB-4427-91AA-1E9759B426DA}"/>
                  </a:ext>
                </a:extLst>
              </p:cNvPr>
              <p:cNvSpPr txBox="1"/>
              <p:nvPr/>
            </p:nvSpPr>
            <p:spPr>
              <a:xfrm rot="16200000">
                <a:off x="5076115" y="1735809"/>
                <a:ext cx="8546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12mm</a:t>
                </a:r>
                <a:endParaRPr kumimoji="0" lang="ja-JP" altLang="en-US" sz="1400" b="0" i="0" u="none" strike="noStrike" kern="0" cap="none" spc="0" normalizeH="0" baseline="0" noProof="0" dirty="0">
                  <a:ln>
                    <a:noFill/>
                  </a:ln>
                  <a:solidFill>
                    <a:prstClr val="black"/>
                  </a:solidFill>
                  <a:effectLst/>
                  <a:uLnTx/>
                  <a:uFillTx/>
                  <a:latin typeface="Times New Roman"/>
                  <a:ea typeface="ＭＳ Ｐゴシック"/>
                </a:endParaRPr>
              </a:p>
            </p:txBody>
          </p:sp>
          <p:sp>
            <p:nvSpPr>
              <p:cNvPr id="21" name="正方形/長方形 20">
                <a:extLst>
                  <a:ext uri="{FF2B5EF4-FFF2-40B4-BE49-F238E27FC236}">
                    <a16:creationId xmlns:a16="http://schemas.microsoft.com/office/drawing/2014/main" id="{15E6724D-CB8F-43F3-B9AC-CFEBBDC0ACE5}"/>
                  </a:ext>
                </a:extLst>
              </p:cNvPr>
              <p:cNvSpPr/>
              <p:nvPr/>
            </p:nvSpPr>
            <p:spPr bwMode="auto">
              <a:xfrm>
                <a:off x="5955884" y="2545691"/>
                <a:ext cx="421104" cy="97497"/>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22" name="テキスト ボックス 21">
                <a:extLst>
                  <a:ext uri="{FF2B5EF4-FFF2-40B4-BE49-F238E27FC236}">
                    <a16:creationId xmlns:a16="http://schemas.microsoft.com/office/drawing/2014/main" id="{3FAA7963-9D98-4158-AFFE-FE00294A732F}"/>
                  </a:ext>
                </a:extLst>
              </p:cNvPr>
              <p:cNvSpPr txBox="1"/>
              <p:nvPr/>
            </p:nvSpPr>
            <p:spPr>
              <a:xfrm>
                <a:off x="5887996" y="2450870"/>
                <a:ext cx="8546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10mm</a:t>
                </a:r>
                <a:endParaRPr kumimoji="0" lang="ja-JP" altLang="en-US" sz="1400" b="0" i="0" u="none" strike="noStrike" kern="0" cap="none" spc="0" normalizeH="0" baseline="0" noProof="0" dirty="0">
                  <a:ln>
                    <a:noFill/>
                  </a:ln>
                  <a:solidFill>
                    <a:prstClr val="black"/>
                  </a:solidFill>
                  <a:effectLst/>
                  <a:uLnTx/>
                  <a:uFillTx/>
                  <a:latin typeface="Times New Roman"/>
                  <a:ea typeface="ＭＳ Ｐゴシック"/>
                </a:endParaRPr>
              </a:p>
            </p:txBody>
          </p:sp>
          <p:sp>
            <p:nvSpPr>
              <p:cNvPr id="23" name="正方形/長方形 22">
                <a:extLst>
                  <a:ext uri="{FF2B5EF4-FFF2-40B4-BE49-F238E27FC236}">
                    <a16:creationId xmlns:a16="http://schemas.microsoft.com/office/drawing/2014/main" id="{56207931-AA08-48BA-A279-AC699DC9A8CE}"/>
                  </a:ext>
                </a:extLst>
              </p:cNvPr>
              <p:cNvSpPr/>
              <p:nvPr/>
            </p:nvSpPr>
            <p:spPr bwMode="auto">
              <a:xfrm>
                <a:off x="6742644" y="2450870"/>
                <a:ext cx="291569" cy="143569"/>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24" name="テキスト ボックス 23">
                <a:extLst>
                  <a:ext uri="{FF2B5EF4-FFF2-40B4-BE49-F238E27FC236}">
                    <a16:creationId xmlns:a16="http://schemas.microsoft.com/office/drawing/2014/main" id="{AE1079C1-CBFC-4B08-9965-A033C5467751}"/>
                  </a:ext>
                </a:extLst>
              </p:cNvPr>
              <p:cNvSpPr txBox="1"/>
              <p:nvPr/>
            </p:nvSpPr>
            <p:spPr>
              <a:xfrm>
                <a:off x="6681918" y="2400694"/>
                <a:ext cx="8546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8mm</a:t>
                </a:r>
                <a:endParaRPr kumimoji="0" lang="ja-JP" altLang="en-US" sz="1400" b="0" i="0" u="none" strike="noStrike" kern="0" cap="none" spc="0" normalizeH="0" baseline="0" noProof="0" dirty="0">
                  <a:ln>
                    <a:noFill/>
                  </a:ln>
                  <a:solidFill>
                    <a:prstClr val="black"/>
                  </a:solidFill>
                  <a:effectLst/>
                  <a:uLnTx/>
                  <a:uFillTx/>
                  <a:latin typeface="Times New Roman"/>
                  <a:ea typeface="ＭＳ Ｐゴシック"/>
                </a:endParaRPr>
              </a:p>
            </p:txBody>
          </p:sp>
          <p:sp>
            <p:nvSpPr>
              <p:cNvPr id="25" name="正方形/長方形 24">
                <a:extLst>
                  <a:ext uri="{FF2B5EF4-FFF2-40B4-BE49-F238E27FC236}">
                    <a16:creationId xmlns:a16="http://schemas.microsoft.com/office/drawing/2014/main" id="{9D2328BE-00BB-4D28-8E7C-9A73FE85D587}"/>
                  </a:ext>
                </a:extLst>
              </p:cNvPr>
              <p:cNvSpPr/>
              <p:nvPr/>
            </p:nvSpPr>
            <p:spPr bwMode="auto">
              <a:xfrm>
                <a:off x="6648450" y="1582732"/>
                <a:ext cx="184134" cy="156927"/>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26" name="テキスト ボックス 25">
                <a:extLst>
                  <a:ext uri="{FF2B5EF4-FFF2-40B4-BE49-F238E27FC236}">
                    <a16:creationId xmlns:a16="http://schemas.microsoft.com/office/drawing/2014/main" id="{174B94BB-FCA9-4CB7-A9C1-0564276B01AE}"/>
                  </a:ext>
                </a:extLst>
              </p:cNvPr>
              <p:cNvSpPr txBox="1"/>
              <p:nvPr/>
            </p:nvSpPr>
            <p:spPr>
              <a:xfrm>
                <a:off x="6570132" y="1508823"/>
                <a:ext cx="39300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R1</a:t>
                </a:r>
                <a:endParaRPr kumimoji="0" lang="ja-JP" altLang="en-US" sz="1400" b="0" i="0" u="none" strike="noStrike" kern="0" cap="none" spc="0" normalizeH="0" baseline="0" noProof="0" dirty="0">
                  <a:ln>
                    <a:noFill/>
                  </a:ln>
                  <a:solidFill>
                    <a:prstClr val="black"/>
                  </a:solidFill>
                  <a:effectLst/>
                  <a:uLnTx/>
                  <a:uFillTx/>
                  <a:latin typeface="Times New Roman"/>
                  <a:ea typeface="ＭＳ Ｐゴシック"/>
                </a:endParaRPr>
              </a:p>
            </p:txBody>
          </p:sp>
          <p:sp>
            <p:nvSpPr>
              <p:cNvPr id="27" name="正方形/長方形 26">
                <a:extLst>
                  <a:ext uri="{FF2B5EF4-FFF2-40B4-BE49-F238E27FC236}">
                    <a16:creationId xmlns:a16="http://schemas.microsoft.com/office/drawing/2014/main" id="{9D163F86-5EC1-44E7-B48E-1B85F27830AA}"/>
                  </a:ext>
                </a:extLst>
              </p:cNvPr>
              <p:cNvSpPr/>
              <p:nvPr/>
            </p:nvSpPr>
            <p:spPr bwMode="auto">
              <a:xfrm>
                <a:off x="7410450" y="2486025"/>
                <a:ext cx="968778" cy="222446"/>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28" name="テキスト ボックス 27">
                <a:extLst>
                  <a:ext uri="{FF2B5EF4-FFF2-40B4-BE49-F238E27FC236}">
                    <a16:creationId xmlns:a16="http://schemas.microsoft.com/office/drawing/2014/main" id="{3FB5B664-CB13-4C0F-BCBD-F6488BC75A3A}"/>
                  </a:ext>
                </a:extLst>
              </p:cNvPr>
              <p:cNvSpPr txBox="1"/>
              <p:nvPr/>
            </p:nvSpPr>
            <p:spPr>
              <a:xfrm>
                <a:off x="7511875" y="2407825"/>
                <a:ext cx="1123763"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400" kern="0">
                    <a:solidFill>
                      <a:prstClr val="black"/>
                    </a:solidFill>
                    <a:latin typeface="Times New Roman"/>
                    <a:ea typeface="ＭＳ Ｐゴシック"/>
                  </a:rPr>
                  <a:t>厚さ</a:t>
                </a: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a:t>
                </a:r>
                <a:r>
                  <a:rPr lang="en-US" altLang="ja-JP" sz="1400" kern="0" dirty="0">
                    <a:solidFill>
                      <a:prstClr val="black"/>
                    </a:solidFill>
                    <a:latin typeface="Times New Roman"/>
                    <a:ea typeface="ＭＳ Ｐゴシック"/>
                  </a:rPr>
                  <a:t>1.0</a:t>
                </a: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mm</a:t>
                </a:r>
                <a:endParaRPr kumimoji="0" lang="ja-JP" altLang="en-US" sz="1400" b="0" i="0" u="none" strike="noStrike" kern="0" cap="none" spc="0" normalizeH="0" baseline="0" noProof="0" dirty="0">
                  <a:ln>
                    <a:noFill/>
                  </a:ln>
                  <a:solidFill>
                    <a:prstClr val="black"/>
                  </a:solidFill>
                  <a:effectLst/>
                  <a:uLnTx/>
                  <a:uFillTx/>
                  <a:latin typeface="Times New Roman"/>
                  <a:ea typeface="ＭＳ Ｐゴシック"/>
                </a:endParaRPr>
              </a:p>
            </p:txBody>
          </p:sp>
        </p:grpSp>
        <p:grpSp>
          <p:nvGrpSpPr>
            <p:cNvPr id="29" name="グループ化 28">
              <a:extLst>
                <a:ext uri="{FF2B5EF4-FFF2-40B4-BE49-F238E27FC236}">
                  <a16:creationId xmlns:a16="http://schemas.microsoft.com/office/drawing/2014/main" id="{59261C70-705D-4260-BBAA-CE6C2335DCB5}"/>
                </a:ext>
              </a:extLst>
            </p:cNvPr>
            <p:cNvGrpSpPr/>
            <p:nvPr/>
          </p:nvGrpSpPr>
          <p:grpSpPr>
            <a:xfrm>
              <a:off x="4598895" y="2015305"/>
              <a:ext cx="4530534" cy="1285356"/>
              <a:chOff x="-41904" y="1270908"/>
              <a:chExt cx="4530534" cy="1285356"/>
            </a:xfrm>
          </p:grpSpPr>
          <p:pic>
            <p:nvPicPr>
              <p:cNvPr id="30" name="図 29">
                <a:extLst>
                  <a:ext uri="{FF2B5EF4-FFF2-40B4-BE49-F238E27FC236}">
                    <a16:creationId xmlns:a16="http://schemas.microsoft.com/office/drawing/2014/main" id="{DC709E25-1E17-4621-AFFD-BEEA8FA90E0D}"/>
                  </a:ext>
                </a:extLst>
              </p:cNvPr>
              <p:cNvPicPr>
                <a:picLocks noChangeAspect="1"/>
              </p:cNvPicPr>
              <p:nvPr/>
            </p:nvPicPr>
            <p:blipFill rotWithShape="1">
              <a:blip r:embed="rId4">
                <a:extLst>
                  <a:ext uri="{28A0092B-C50C-407E-A947-70E740481C1C}">
                    <a14:useLocalDpi xmlns:a14="http://schemas.microsoft.com/office/drawing/2010/main" val="0"/>
                  </a:ext>
                </a:extLst>
              </a:blip>
              <a:srcRect r="18790"/>
              <a:stretch/>
            </p:blipFill>
            <p:spPr>
              <a:xfrm>
                <a:off x="-41904" y="1270908"/>
                <a:ext cx="4460055" cy="1285356"/>
              </a:xfrm>
              <a:prstGeom prst="rect">
                <a:avLst/>
              </a:prstGeom>
            </p:spPr>
          </p:pic>
          <p:sp>
            <p:nvSpPr>
              <p:cNvPr id="31" name="正方形/長方形 30">
                <a:extLst>
                  <a:ext uri="{FF2B5EF4-FFF2-40B4-BE49-F238E27FC236}">
                    <a16:creationId xmlns:a16="http://schemas.microsoft.com/office/drawing/2014/main" id="{4BBAA34A-F0E4-4153-98AA-6FC316B471A5}"/>
                  </a:ext>
                </a:extLst>
              </p:cNvPr>
              <p:cNvSpPr/>
              <p:nvPr/>
            </p:nvSpPr>
            <p:spPr bwMode="auto">
              <a:xfrm>
                <a:off x="2482850" y="1370071"/>
                <a:ext cx="600697" cy="188846"/>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32" name="テキスト ボックス 31">
                <a:extLst>
                  <a:ext uri="{FF2B5EF4-FFF2-40B4-BE49-F238E27FC236}">
                    <a16:creationId xmlns:a16="http://schemas.microsoft.com/office/drawing/2014/main" id="{5A19F431-25FD-4A9B-85EA-38008BD82674}"/>
                  </a:ext>
                </a:extLst>
              </p:cNvPr>
              <p:cNvSpPr txBox="1"/>
              <p:nvPr/>
            </p:nvSpPr>
            <p:spPr>
              <a:xfrm>
                <a:off x="2453169" y="1349846"/>
                <a:ext cx="8546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0.3mm</a:t>
                </a:r>
                <a:endParaRPr kumimoji="0" lang="ja-JP" altLang="en-US" sz="1400" b="0" i="0" u="none" strike="noStrike" kern="0" cap="none" spc="0" normalizeH="0" baseline="0" noProof="0" dirty="0">
                  <a:ln>
                    <a:noFill/>
                  </a:ln>
                  <a:solidFill>
                    <a:prstClr val="black"/>
                  </a:solidFill>
                  <a:effectLst/>
                  <a:uLnTx/>
                  <a:uFillTx/>
                  <a:latin typeface="Times New Roman"/>
                  <a:ea typeface="ＭＳ Ｐゴシック"/>
                </a:endParaRPr>
              </a:p>
            </p:txBody>
          </p:sp>
          <p:sp>
            <p:nvSpPr>
              <p:cNvPr id="33" name="正方形/長方形 32">
                <a:extLst>
                  <a:ext uri="{FF2B5EF4-FFF2-40B4-BE49-F238E27FC236}">
                    <a16:creationId xmlns:a16="http://schemas.microsoft.com/office/drawing/2014/main" id="{3E0BE77E-D60F-46C5-8B25-E20CFC52F01F}"/>
                  </a:ext>
                </a:extLst>
              </p:cNvPr>
              <p:cNvSpPr/>
              <p:nvPr/>
            </p:nvSpPr>
            <p:spPr bwMode="auto">
              <a:xfrm>
                <a:off x="1639683" y="2238820"/>
                <a:ext cx="625201" cy="196676"/>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34" name="テキスト ボックス 33">
                <a:extLst>
                  <a:ext uri="{FF2B5EF4-FFF2-40B4-BE49-F238E27FC236}">
                    <a16:creationId xmlns:a16="http://schemas.microsoft.com/office/drawing/2014/main" id="{822AFADE-DBC1-42C5-90A0-A51A81B96158}"/>
                  </a:ext>
                </a:extLst>
              </p:cNvPr>
              <p:cNvSpPr txBox="1"/>
              <p:nvPr/>
            </p:nvSpPr>
            <p:spPr>
              <a:xfrm>
                <a:off x="1768351" y="2201216"/>
                <a:ext cx="8546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30mm</a:t>
                </a:r>
                <a:endParaRPr kumimoji="0" lang="ja-JP" altLang="en-US" sz="1400" b="0" i="0" u="none" strike="noStrike" kern="0" cap="none" spc="0" normalizeH="0" baseline="0" noProof="0" dirty="0">
                  <a:ln>
                    <a:noFill/>
                  </a:ln>
                  <a:solidFill>
                    <a:prstClr val="black"/>
                  </a:solidFill>
                  <a:effectLst/>
                  <a:uLnTx/>
                  <a:uFillTx/>
                  <a:latin typeface="Times New Roman"/>
                  <a:ea typeface="ＭＳ Ｐゴシック"/>
                </a:endParaRPr>
              </a:p>
            </p:txBody>
          </p:sp>
          <p:sp>
            <p:nvSpPr>
              <p:cNvPr id="35" name="正方形/長方形 34">
                <a:extLst>
                  <a:ext uri="{FF2B5EF4-FFF2-40B4-BE49-F238E27FC236}">
                    <a16:creationId xmlns:a16="http://schemas.microsoft.com/office/drawing/2014/main" id="{9DA32211-E98F-46A6-BCB8-E38F7047ED03}"/>
                  </a:ext>
                </a:extLst>
              </p:cNvPr>
              <p:cNvSpPr/>
              <p:nvPr/>
            </p:nvSpPr>
            <p:spPr bwMode="auto">
              <a:xfrm>
                <a:off x="4028950" y="1558917"/>
                <a:ext cx="365250" cy="156927"/>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36" name="テキスト ボックス 35">
                <a:extLst>
                  <a:ext uri="{FF2B5EF4-FFF2-40B4-BE49-F238E27FC236}">
                    <a16:creationId xmlns:a16="http://schemas.microsoft.com/office/drawing/2014/main" id="{15EC82BE-A9C8-42D5-814A-B7AAF97A9F5A}"/>
                  </a:ext>
                </a:extLst>
              </p:cNvPr>
              <p:cNvSpPr txBox="1"/>
              <p:nvPr/>
            </p:nvSpPr>
            <p:spPr>
              <a:xfrm>
                <a:off x="3803738" y="1410054"/>
                <a:ext cx="684892" cy="307777"/>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1.2mm</a:t>
                </a:r>
                <a:endParaRPr kumimoji="0" lang="ja-JP" altLang="en-US" sz="1400" b="0" i="0" u="none" strike="noStrike" kern="0" cap="none" spc="0" normalizeH="0" baseline="0" noProof="0" dirty="0">
                  <a:ln>
                    <a:noFill/>
                  </a:ln>
                  <a:solidFill>
                    <a:prstClr val="black"/>
                  </a:solidFill>
                  <a:effectLst/>
                  <a:uLnTx/>
                  <a:uFillTx/>
                  <a:latin typeface="Times New Roman"/>
                  <a:ea typeface="ＭＳ Ｐゴシック"/>
                </a:endParaRPr>
              </a:p>
            </p:txBody>
          </p:sp>
          <p:sp>
            <p:nvSpPr>
              <p:cNvPr id="37" name="正方形/長方形 36">
                <a:extLst>
                  <a:ext uri="{FF2B5EF4-FFF2-40B4-BE49-F238E27FC236}">
                    <a16:creationId xmlns:a16="http://schemas.microsoft.com/office/drawing/2014/main" id="{3729D2D0-08E3-4FBE-BCF9-287D8322B675}"/>
                  </a:ext>
                </a:extLst>
              </p:cNvPr>
              <p:cNvSpPr/>
              <p:nvPr/>
            </p:nvSpPr>
            <p:spPr bwMode="auto">
              <a:xfrm>
                <a:off x="28575" y="1518607"/>
                <a:ext cx="428625" cy="196273"/>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sp>
            <p:nvSpPr>
              <p:cNvPr id="38" name="テキスト ボックス 37">
                <a:extLst>
                  <a:ext uri="{FF2B5EF4-FFF2-40B4-BE49-F238E27FC236}">
                    <a16:creationId xmlns:a16="http://schemas.microsoft.com/office/drawing/2014/main" id="{69CD29B8-87ED-4E2D-9567-5C5A65C36A91}"/>
                  </a:ext>
                </a:extLst>
              </p:cNvPr>
              <p:cNvSpPr txBox="1"/>
              <p:nvPr/>
            </p:nvSpPr>
            <p:spPr>
              <a:xfrm>
                <a:off x="54190" y="1476554"/>
                <a:ext cx="8546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Times New Roman"/>
                    <a:ea typeface="ＭＳ Ｐゴシック"/>
                  </a:rPr>
                  <a:t>1.1mm</a:t>
                </a:r>
                <a:endParaRPr kumimoji="0" lang="ja-JP" altLang="en-US" sz="1400" b="0" i="0" u="none" strike="noStrike" kern="0" cap="none" spc="0" normalizeH="0" baseline="0" noProof="0" dirty="0">
                  <a:ln>
                    <a:noFill/>
                  </a:ln>
                  <a:solidFill>
                    <a:prstClr val="black"/>
                  </a:solidFill>
                  <a:effectLst/>
                  <a:uLnTx/>
                  <a:uFillTx/>
                  <a:latin typeface="Times New Roman"/>
                  <a:ea typeface="ＭＳ Ｐゴシック"/>
                </a:endParaRPr>
              </a:p>
            </p:txBody>
          </p:sp>
        </p:grpSp>
        <p:sp>
          <p:nvSpPr>
            <p:cNvPr id="40" name="テキスト ボックス 39">
              <a:extLst>
                <a:ext uri="{FF2B5EF4-FFF2-40B4-BE49-F238E27FC236}">
                  <a16:creationId xmlns:a16="http://schemas.microsoft.com/office/drawing/2014/main" id="{78C3DB60-74CF-4A70-AA6C-CF16BD0E68E4}"/>
                </a:ext>
              </a:extLst>
            </p:cNvPr>
            <p:cNvSpPr txBox="1"/>
            <p:nvPr/>
          </p:nvSpPr>
          <p:spPr>
            <a:xfrm>
              <a:off x="1101400" y="3712122"/>
              <a:ext cx="2942598" cy="461665"/>
            </a:xfrm>
            <a:prstGeom prst="rect">
              <a:avLst/>
            </a:prstGeom>
            <a:noFill/>
          </p:spPr>
          <p:txBody>
            <a:bodyPr wrap="square" rtlCol="0">
              <a:spAutoFit/>
            </a:bodyPr>
            <a:lstStyle/>
            <a:p>
              <a:pPr algn="l"/>
              <a:r>
                <a:rPr kumimoji="1" lang="ja-JP" altLang="en-US" sz="2400" dirty="0"/>
                <a:t>・湿式研磨</a:t>
              </a:r>
            </a:p>
          </p:txBody>
        </p:sp>
        <p:sp>
          <p:nvSpPr>
            <p:cNvPr id="42" name="テキスト ボックス 41">
              <a:extLst>
                <a:ext uri="{FF2B5EF4-FFF2-40B4-BE49-F238E27FC236}">
                  <a16:creationId xmlns:a16="http://schemas.microsoft.com/office/drawing/2014/main" id="{4D0DAE57-3D09-430C-8640-7EC238DD5724}"/>
                </a:ext>
              </a:extLst>
            </p:cNvPr>
            <p:cNvSpPr txBox="1"/>
            <p:nvPr/>
          </p:nvSpPr>
          <p:spPr>
            <a:xfrm>
              <a:off x="1062080" y="4695186"/>
              <a:ext cx="6239981" cy="461665"/>
            </a:xfrm>
            <a:prstGeom prst="rect">
              <a:avLst/>
            </a:prstGeom>
            <a:noFill/>
          </p:spPr>
          <p:txBody>
            <a:bodyPr wrap="square" rtlCol="0">
              <a:spAutoFit/>
            </a:bodyPr>
            <a:lstStyle/>
            <a:p>
              <a:pPr algn="l"/>
              <a:r>
                <a:rPr kumimoji="1" lang="ja-JP" altLang="en-US" sz="2400" dirty="0"/>
                <a:t>・試験温度</a:t>
              </a:r>
              <a:r>
                <a:rPr kumimoji="1" lang="en-US" altLang="ja-JP" sz="2400" dirty="0"/>
                <a:t>: </a:t>
              </a:r>
              <a:r>
                <a:rPr kumimoji="1" lang="ja-JP" altLang="en-US" sz="2400" dirty="0"/>
                <a:t>室温</a:t>
              </a:r>
              <a:r>
                <a:rPr kumimoji="1" lang="en-US" altLang="ja-JP" sz="2400" dirty="0"/>
                <a:t>,150K,120K, 82K</a:t>
              </a:r>
            </a:p>
          </p:txBody>
        </p:sp>
        <p:sp>
          <p:nvSpPr>
            <p:cNvPr id="43" name="テキスト ボックス 42">
              <a:extLst>
                <a:ext uri="{FF2B5EF4-FFF2-40B4-BE49-F238E27FC236}">
                  <a16:creationId xmlns:a16="http://schemas.microsoft.com/office/drawing/2014/main" id="{22CFAA3A-552C-418A-A71E-55E6C0EDFE77}"/>
                </a:ext>
              </a:extLst>
            </p:cNvPr>
            <p:cNvSpPr txBox="1"/>
            <p:nvPr/>
          </p:nvSpPr>
          <p:spPr>
            <a:xfrm>
              <a:off x="1032931" y="5128359"/>
              <a:ext cx="3704860" cy="461665"/>
            </a:xfrm>
            <a:prstGeom prst="rect">
              <a:avLst/>
            </a:prstGeom>
            <a:noFill/>
          </p:spPr>
          <p:txBody>
            <a:bodyPr wrap="none" rtlCol="0">
              <a:spAutoFit/>
            </a:bodyPr>
            <a:lstStyle/>
            <a:p>
              <a:pPr algn="l"/>
              <a:r>
                <a:rPr kumimoji="1" lang="ja-JP" altLang="en-US" sz="2400" dirty="0"/>
                <a:t>・ブレード速度</a:t>
              </a:r>
              <a:r>
                <a:rPr kumimoji="1" lang="en-US" altLang="ja-JP" sz="2400" dirty="0"/>
                <a:t>:80m/min</a:t>
              </a:r>
              <a:endParaRPr kumimoji="1" lang="ja-JP" altLang="en-US" sz="2400" dirty="0"/>
            </a:p>
          </p:txBody>
        </p:sp>
        <p:sp>
          <p:nvSpPr>
            <p:cNvPr id="44" name="テキスト ボックス 43">
              <a:extLst>
                <a:ext uri="{FF2B5EF4-FFF2-40B4-BE49-F238E27FC236}">
                  <a16:creationId xmlns:a16="http://schemas.microsoft.com/office/drawing/2014/main" id="{A109BBF3-0B2F-4498-AFB2-DF8CAA7029A6}"/>
                </a:ext>
              </a:extLst>
            </p:cNvPr>
            <p:cNvSpPr txBox="1"/>
            <p:nvPr/>
          </p:nvSpPr>
          <p:spPr>
            <a:xfrm>
              <a:off x="1061010" y="6003223"/>
              <a:ext cx="3161443" cy="461665"/>
            </a:xfrm>
            <a:prstGeom prst="rect">
              <a:avLst/>
            </a:prstGeom>
            <a:noFill/>
          </p:spPr>
          <p:txBody>
            <a:bodyPr wrap="none" rtlCol="0">
              <a:spAutoFit/>
            </a:bodyPr>
            <a:lstStyle/>
            <a:p>
              <a:pPr algn="l"/>
              <a:r>
                <a:rPr kumimoji="1" lang="ja-JP" altLang="en-US" sz="2400"/>
                <a:t>・試験温度</a:t>
              </a:r>
              <a:r>
                <a:rPr kumimoji="1" lang="en-US" altLang="ja-JP" sz="2400" dirty="0"/>
                <a:t>: </a:t>
              </a:r>
              <a:r>
                <a:rPr kumimoji="1" lang="ja-JP" altLang="en-US" sz="2400"/>
                <a:t>室温</a:t>
              </a:r>
              <a:r>
                <a:rPr kumimoji="1" lang="en-US" altLang="ja-JP" sz="2400" dirty="0"/>
                <a:t>,77K</a:t>
              </a:r>
              <a:endParaRPr kumimoji="1" lang="ja-JP" altLang="en-US" sz="2400" dirty="0"/>
            </a:p>
          </p:txBody>
        </p:sp>
        <p:sp>
          <p:nvSpPr>
            <p:cNvPr id="45" name="テキスト ボックス 44">
              <a:extLst>
                <a:ext uri="{FF2B5EF4-FFF2-40B4-BE49-F238E27FC236}">
                  <a16:creationId xmlns:a16="http://schemas.microsoft.com/office/drawing/2014/main" id="{62EB7BF3-F295-4DA9-A5BE-059423EFDF97}"/>
                </a:ext>
              </a:extLst>
            </p:cNvPr>
            <p:cNvSpPr txBox="1"/>
            <p:nvPr/>
          </p:nvSpPr>
          <p:spPr>
            <a:xfrm>
              <a:off x="1101400" y="6444914"/>
              <a:ext cx="4689104" cy="461665"/>
            </a:xfrm>
            <a:prstGeom prst="rect">
              <a:avLst/>
            </a:prstGeom>
            <a:noFill/>
          </p:spPr>
          <p:txBody>
            <a:bodyPr wrap="none" rtlCol="0">
              <a:spAutoFit/>
            </a:bodyPr>
            <a:lstStyle/>
            <a:p>
              <a:pPr algn="l"/>
              <a:r>
                <a:rPr kumimoji="1" lang="ja-JP" altLang="en-US" sz="2400"/>
                <a:t>・クロスヘッド速度</a:t>
              </a:r>
              <a:r>
                <a:rPr kumimoji="1" lang="en-US" altLang="ja-JP" sz="2400" dirty="0"/>
                <a:t>:0.2mm/min</a:t>
              </a:r>
              <a:endParaRPr kumimoji="1" lang="ja-JP" altLang="en-US" sz="2400" dirty="0"/>
            </a:p>
          </p:txBody>
        </p:sp>
        <p:sp>
          <p:nvSpPr>
            <p:cNvPr id="49" name="テキスト ボックス 48">
              <a:extLst>
                <a:ext uri="{FF2B5EF4-FFF2-40B4-BE49-F238E27FC236}">
                  <a16:creationId xmlns:a16="http://schemas.microsoft.com/office/drawing/2014/main" id="{47644DCD-FA61-4FD2-AD97-12760B6A7B4E}"/>
                </a:ext>
              </a:extLst>
            </p:cNvPr>
            <p:cNvSpPr txBox="1"/>
            <p:nvPr/>
          </p:nvSpPr>
          <p:spPr>
            <a:xfrm>
              <a:off x="347455" y="190796"/>
              <a:ext cx="1415772" cy="461665"/>
            </a:xfrm>
            <a:prstGeom prst="rect">
              <a:avLst/>
            </a:prstGeom>
            <a:noFill/>
          </p:spPr>
          <p:txBody>
            <a:bodyPr wrap="none" rtlCol="0">
              <a:spAutoFit/>
            </a:bodyPr>
            <a:lstStyle/>
            <a:p>
              <a:r>
                <a:rPr kumimoji="1" lang="ja-JP" altLang="en-US" sz="2400" dirty="0"/>
                <a:t>化学組成</a:t>
              </a:r>
            </a:p>
          </p:txBody>
        </p:sp>
      </p:grpSp>
    </p:spTree>
    <p:extLst>
      <p:ext uri="{BB962C8B-B14F-4D97-AF65-F5344CB8AC3E}">
        <p14:creationId xmlns:p14="http://schemas.microsoft.com/office/powerpoint/2010/main" val="2448358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13BE58E9-85A2-49BC-A8F7-9E62FAA4BDA2}"/>
              </a:ext>
            </a:extLst>
          </p:cNvPr>
          <p:cNvSpPr txBox="1"/>
          <p:nvPr/>
        </p:nvSpPr>
        <p:spPr>
          <a:xfrm>
            <a:off x="285912" y="2014756"/>
            <a:ext cx="2275022" cy="461665"/>
          </a:xfrm>
          <a:prstGeom prst="rect">
            <a:avLst/>
          </a:prstGeom>
          <a:noFill/>
        </p:spPr>
        <p:txBody>
          <a:bodyPr wrap="square" rtlCol="0">
            <a:spAutoFit/>
          </a:bodyPr>
          <a:lstStyle/>
          <a:p>
            <a:r>
              <a:rPr kumimoji="1" lang="ja-JP" altLang="en-US" sz="2400" dirty="0"/>
              <a:t>・室温</a:t>
            </a:r>
          </a:p>
        </p:txBody>
      </p:sp>
      <p:grpSp>
        <p:nvGrpSpPr>
          <p:cNvPr id="13" name="グループ化 12"/>
          <p:cNvGrpSpPr/>
          <p:nvPr/>
        </p:nvGrpSpPr>
        <p:grpSpPr>
          <a:xfrm>
            <a:off x="118519" y="804464"/>
            <a:ext cx="4185228" cy="523220"/>
            <a:chOff x="118519" y="211070"/>
            <a:chExt cx="4185228" cy="523220"/>
          </a:xfrm>
        </p:grpSpPr>
        <p:sp>
          <p:nvSpPr>
            <p:cNvPr id="2" name="テキスト ボックス 1">
              <a:extLst>
                <a:ext uri="{FF2B5EF4-FFF2-40B4-BE49-F238E27FC236}">
                  <a16:creationId xmlns:a16="http://schemas.microsoft.com/office/drawing/2014/main" id="{7D688EBF-DC8D-4825-9193-762A2D9CA6B3}"/>
                </a:ext>
              </a:extLst>
            </p:cNvPr>
            <p:cNvSpPr txBox="1"/>
            <p:nvPr/>
          </p:nvSpPr>
          <p:spPr>
            <a:xfrm>
              <a:off x="118519" y="211070"/>
              <a:ext cx="2421482" cy="523220"/>
            </a:xfrm>
            <a:prstGeom prst="rect">
              <a:avLst/>
            </a:prstGeom>
            <a:noFill/>
          </p:spPr>
          <p:txBody>
            <a:bodyPr wrap="square" rtlCol="0">
              <a:spAutoFit/>
            </a:bodyPr>
            <a:lstStyle/>
            <a:p>
              <a:r>
                <a:rPr kumimoji="1" lang="ja-JP" altLang="en-US" sz="2800" dirty="0"/>
                <a:t>結果及び考察</a:t>
              </a:r>
              <a:endParaRPr kumimoji="1" lang="en-US" altLang="ja-JP" sz="2800" dirty="0"/>
            </a:p>
          </p:txBody>
        </p:sp>
        <p:sp>
          <p:nvSpPr>
            <p:cNvPr id="3" name="テキスト ボックス 2">
              <a:extLst>
                <a:ext uri="{FF2B5EF4-FFF2-40B4-BE49-F238E27FC236}">
                  <a16:creationId xmlns:a16="http://schemas.microsoft.com/office/drawing/2014/main" id="{BFDF9EC2-B5EF-4315-B0BC-D6EB5C629E58}"/>
                </a:ext>
              </a:extLst>
            </p:cNvPr>
            <p:cNvSpPr txBox="1"/>
            <p:nvPr/>
          </p:nvSpPr>
          <p:spPr>
            <a:xfrm>
              <a:off x="2115719" y="241848"/>
              <a:ext cx="2188028" cy="461665"/>
            </a:xfrm>
            <a:prstGeom prst="rect">
              <a:avLst/>
            </a:prstGeom>
            <a:noFill/>
          </p:spPr>
          <p:txBody>
            <a:bodyPr wrap="square" rtlCol="0">
              <a:spAutoFit/>
            </a:bodyPr>
            <a:lstStyle/>
            <a:p>
              <a:pPr algn="l"/>
              <a:r>
                <a:rPr kumimoji="1" lang="ja-JP" altLang="en-US" sz="2400" dirty="0"/>
                <a:t>（衝撃試験）</a:t>
              </a:r>
            </a:p>
          </p:txBody>
        </p:sp>
      </p:grpSp>
      <p:sp>
        <p:nvSpPr>
          <p:cNvPr id="4" name="テキスト ボックス 3">
            <a:extLst>
              <a:ext uri="{FF2B5EF4-FFF2-40B4-BE49-F238E27FC236}">
                <a16:creationId xmlns:a16="http://schemas.microsoft.com/office/drawing/2014/main" id="{FF1E6627-4F26-49A3-ADB8-1F503C492A5C}"/>
              </a:ext>
            </a:extLst>
          </p:cNvPr>
          <p:cNvSpPr txBox="1"/>
          <p:nvPr/>
        </p:nvSpPr>
        <p:spPr>
          <a:xfrm>
            <a:off x="4982551" y="2014756"/>
            <a:ext cx="994183" cy="461665"/>
          </a:xfrm>
          <a:prstGeom prst="rect">
            <a:avLst/>
          </a:prstGeom>
          <a:noFill/>
        </p:spPr>
        <p:txBody>
          <a:bodyPr wrap="none" rtlCol="0">
            <a:spAutoFit/>
          </a:bodyPr>
          <a:lstStyle/>
          <a:p>
            <a:pPr algn="l"/>
            <a:r>
              <a:rPr kumimoji="1" lang="ja-JP" altLang="en-US" sz="2400" dirty="0"/>
              <a:t>・</a:t>
            </a:r>
            <a:r>
              <a:rPr kumimoji="1" lang="en-US" altLang="ja-JP" sz="2400" dirty="0"/>
              <a:t>82K</a:t>
            </a:r>
            <a:endParaRPr kumimoji="1" lang="ja-JP" altLang="en-US" sz="2400" dirty="0"/>
          </a:p>
        </p:txBody>
      </p:sp>
      <p:sp>
        <p:nvSpPr>
          <p:cNvPr id="6" name="テキスト ボックス 5"/>
          <p:cNvSpPr txBox="1"/>
          <p:nvPr/>
        </p:nvSpPr>
        <p:spPr>
          <a:xfrm>
            <a:off x="285912" y="1440387"/>
            <a:ext cx="4493538" cy="461665"/>
          </a:xfrm>
          <a:prstGeom prst="rect">
            <a:avLst/>
          </a:prstGeom>
          <a:noFill/>
        </p:spPr>
        <p:txBody>
          <a:bodyPr wrap="none" rtlCol="0">
            <a:spAutoFit/>
          </a:bodyPr>
          <a:lstStyle/>
          <a:p>
            <a:pPr algn="l"/>
            <a:r>
              <a:rPr kumimoji="1" lang="ja-JP" altLang="en-US" sz="2400"/>
              <a:t>実験後の試験片の光学顕微鏡像</a:t>
            </a:r>
            <a:endParaRPr kumimoji="1" lang="ja-JP" altLang="en-US" sz="2400" dirty="0"/>
          </a:p>
        </p:txBody>
      </p:sp>
      <p:pic>
        <p:nvPicPr>
          <p:cNvPr id="9" name="図 8">
            <a:extLst>
              <a:ext uri="{FF2B5EF4-FFF2-40B4-BE49-F238E27FC236}">
                <a16:creationId xmlns:a16="http://schemas.microsoft.com/office/drawing/2014/main" id="{EE6FB244-9EDF-4AB8-9EFF-AC10CEA08F46}"/>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55000"/>
                    </a14:imgEffect>
                  </a14:imgLayer>
                </a14:imgProps>
              </a:ext>
              <a:ext uri="{28A0092B-C50C-407E-A947-70E740481C1C}">
                <a14:useLocalDpi xmlns:a14="http://schemas.microsoft.com/office/drawing/2010/main" val="0"/>
              </a:ext>
            </a:extLst>
          </a:blip>
          <a:stretch>
            <a:fillRect/>
          </a:stretch>
        </p:blipFill>
        <p:spPr>
          <a:xfrm>
            <a:off x="4982551" y="2450626"/>
            <a:ext cx="3875537" cy="2906652"/>
          </a:xfrm>
          <a:prstGeom prst="rect">
            <a:avLst/>
          </a:prstGeom>
        </p:spPr>
      </p:pic>
      <p:pic>
        <p:nvPicPr>
          <p:cNvPr id="11" name="図 10">
            <a:extLst>
              <a:ext uri="{FF2B5EF4-FFF2-40B4-BE49-F238E27FC236}">
                <a16:creationId xmlns:a16="http://schemas.microsoft.com/office/drawing/2014/main" id="{91F66F41-E1E2-4F4F-BA30-F0C3EA6B260C}"/>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5912" y="2484887"/>
            <a:ext cx="3875536" cy="2906652"/>
          </a:xfrm>
          <a:prstGeom prst="rect">
            <a:avLst/>
          </a:prstGeom>
        </p:spPr>
      </p:pic>
      <p:sp>
        <p:nvSpPr>
          <p:cNvPr id="17" name="テキスト ボックス 16"/>
          <p:cNvSpPr txBox="1"/>
          <p:nvPr/>
        </p:nvSpPr>
        <p:spPr>
          <a:xfrm>
            <a:off x="285912" y="5591870"/>
            <a:ext cx="3875536" cy="461665"/>
          </a:xfrm>
          <a:prstGeom prst="rect">
            <a:avLst/>
          </a:prstGeom>
          <a:noFill/>
        </p:spPr>
        <p:txBody>
          <a:bodyPr wrap="square" rtlCol="0">
            <a:spAutoFit/>
          </a:bodyPr>
          <a:lstStyle/>
          <a:p>
            <a:pPr algn="ctr"/>
            <a:r>
              <a:rPr kumimoji="1" lang="ja-JP" altLang="en-US" sz="2400" dirty="0"/>
              <a:t>塑性変形を伴って破壊した</a:t>
            </a:r>
          </a:p>
        </p:txBody>
      </p:sp>
      <p:sp>
        <p:nvSpPr>
          <p:cNvPr id="20" name="テキスト ボックス 19"/>
          <p:cNvSpPr txBox="1"/>
          <p:nvPr/>
        </p:nvSpPr>
        <p:spPr>
          <a:xfrm>
            <a:off x="4982551" y="5591870"/>
            <a:ext cx="4161449" cy="830997"/>
          </a:xfrm>
          <a:prstGeom prst="rect">
            <a:avLst/>
          </a:prstGeom>
          <a:solidFill>
            <a:schemeClr val="bg1"/>
          </a:solidFill>
        </p:spPr>
        <p:txBody>
          <a:bodyPr wrap="square" rtlCol="0">
            <a:spAutoFit/>
          </a:bodyPr>
          <a:lstStyle/>
          <a:p>
            <a:pPr algn="ctr"/>
            <a:r>
              <a:rPr kumimoji="1" lang="ja-JP" altLang="en-US" sz="2400" dirty="0"/>
              <a:t>塑性変形を伴わずに破壊した　（脆性破壊）</a:t>
            </a:r>
          </a:p>
        </p:txBody>
      </p:sp>
      <p:grpSp>
        <p:nvGrpSpPr>
          <p:cNvPr id="12" name="グループ化 11"/>
          <p:cNvGrpSpPr/>
          <p:nvPr/>
        </p:nvGrpSpPr>
        <p:grpSpPr>
          <a:xfrm>
            <a:off x="7643079" y="2450626"/>
            <a:ext cx="1207490" cy="461665"/>
            <a:chOff x="3968255" y="1390360"/>
            <a:chExt cx="1207490" cy="461665"/>
          </a:xfrm>
        </p:grpSpPr>
        <p:cxnSp>
          <p:nvCxnSpPr>
            <p:cNvPr id="23" name="直線コネクタ 22"/>
            <p:cNvCxnSpPr/>
            <p:nvPr/>
          </p:nvCxnSpPr>
          <p:spPr>
            <a:xfrm>
              <a:off x="3968255" y="1809711"/>
              <a:ext cx="1207490" cy="379"/>
            </a:xfrm>
            <a:prstGeom prst="line">
              <a:avLst/>
            </a:prstGeom>
            <a:ln w="571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4143838" y="1390360"/>
              <a:ext cx="856325" cy="461665"/>
            </a:xfrm>
            <a:prstGeom prst="rect">
              <a:avLst/>
            </a:prstGeom>
            <a:noFill/>
          </p:spPr>
          <p:txBody>
            <a:bodyPr wrap="none" rtlCol="0">
              <a:spAutoFit/>
            </a:bodyPr>
            <a:lstStyle/>
            <a:p>
              <a:pPr algn="l"/>
              <a:r>
                <a:rPr kumimoji="1" lang="en-US" altLang="ja-JP" sz="2400" dirty="0"/>
                <a:t>2mm</a:t>
              </a:r>
              <a:endParaRPr kumimoji="1" lang="ja-JP" altLang="en-US" sz="2400" dirty="0"/>
            </a:p>
          </p:txBody>
        </p:sp>
      </p:grpSp>
    </p:spTree>
    <p:extLst>
      <p:ext uri="{BB962C8B-B14F-4D97-AF65-F5344CB8AC3E}">
        <p14:creationId xmlns:p14="http://schemas.microsoft.com/office/powerpoint/2010/main" val="2470839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616325" y="258428"/>
            <a:ext cx="7911350" cy="6341145"/>
            <a:chOff x="1146386" y="52401"/>
            <a:chExt cx="7911350" cy="6341145"/>
          </a:xfrm>
        </p:grpSpPr>
        <p:sp>
          <p:nvSpPr>
            <p:cNvPr id="5" name="テキスト ボックス 4"/>
            <p:cNvSpPr txBox="1"/>
            <p:nvPr/>
          </p:nvSpPr>
          <p:spPr>
            <a:xfrm>
              <a:off x="1637177" y="5562549"/>
              <a:ext cx="6929768" cy="830997"/>
            </a:xfrm>
            <a:prstGeom prst="rect">
              <a:avLst/>
            </a:prstGeom>
            <a:solidFill>
              <a:schemeClr val="bg1"/>
            </a:solidFill>
          </p:spPr>
          <p:txBody>
            <a:bodyPr wrap="square" rtlCol="0">
              <a:spAutoFit/>
            </a:bodyPr>
            <a:lstStyle/>
            <a:p>
              <a:pPr algn="l"/>
              <a:r>
                <a:rPr kumimoji="1" lang="ja-JP" altLang="en-US" sz="2400" dirty="0"/>
                <a:t>・吸収エネルギーは</a:t>
              </a:r>
              <a:r>
                <a:rPr kumimoji="1" lang="en-US" altLang="ja-JP" sz="2400" dirty="0"/>
                <a:t>150~120K</a:t>
              </a:r>
              <a:r>
                <a:rPr kumimoji="1" lang="ja-JP" altLang="en-US" sz="2400" dirty="0"/>
                <a:t>の低温でも大きい値を保っている</a:t>
              </a:r>
            </a:p>
          </p:txBody>
        </p:sp>
        <p:grpSp>
          <p:nvGrpSpPr>
            <p:cNvPr id="6" name="グループ化 5"/>
            <p:cNvGrpSpPr/>
            <p:nvPr/>
          </p:nvGrpSpPr>
          <p:grpSpPr>
            <a:xfrm>
              <a:off x="1146386" y="52401"/>
              <a:ext cx="7911350" cy="5285861"/>
              <a:chOff x="-345984" y="3646855"/>
              <a:chExt cx="5407082" cy="3295278"/>
            </a:xfrm>
          </p:grpSpPr>
          <p:sp>
            <p:nvSpPr>
              <p:cNvPr id="7" name="フリーフォーム 58">
                <a:extLst>
                  <a:ext uri="{FF2B5EF4-FFF2-40B4-BE49-F238E27FC236}">
                    <a16:creationId xmlns:a16="http://schemas.microsoft.com/office/drawing/2014/main" id="{0A07E8F2-C50C-6740-AF94-224DD7C474DC}"/>
                  </a:ext>
                </a:extLst>
              </p:cNvPr>
              <p:cNvSpPr/>
              <p:nvPr/>
            </p:nvSpPr>
            <p:spPr>
              <a:xfrm>
                <a:off x="627182" y="4130578"/>
                <a:ext cx="3284984" cy="2185831"/>
              </a:xfrm>
              <a:custGeom>
                <a:avLst/>
                <a:gdLst>
                  <a:gd name="connsiteX0" fmla="*/ 0 w 5408125"/>
                  <a:gd name="connsiteY0" fmla="*/ 4286623 h 4613061"/>
                  <a:gd name="connsiteX1" fmla="*/ 3623663 w 5408125"/>
                  <a:gd name="connsiteY1" fmla="*/ 4209982 h 4613061"/>
                  <a:gd name="connsiteX2" fmla="*/ 3722191 w 5408125"/>
                  <a:gd name="connsiteY2" fmla="*/ 290343 h 4613061"/>
                  <a:gd name="connsiteX3" fmla="*/ 5408125 w 5408125"/>
                  <a:gd name="connsiteY3" fmla="*/ 290343 h 4613061"/>
                  <a:gd name="connsiteX0" fmla="*/ 0 w 5419073"/>
                  <a:gd name="connsiteY0" fmla="*/ 4418007 h 4682536"/>
                  <a:gd name="connsiteX1" fmla="*/ 3634611 w 5419073"/>
                  <a:gd name="connsiteY1" fmla="*/ 4209982 h 4682536"/>
                  <a:gd name="connsiteX2" fmla="*/ 3733139 w 5419073"/>
                  <a:gd name="connsiteY2" fmla="*/ 290343 h 4682536"/>
                  <a:gd name="connsiteX3" fmla="*/ 5419073 w 5419073"/>
                  <a:gd name="connsiteY3" fmla="*/ 290343 h 4682536"/>
                  <a:gd name="connsiteX0" fmla="*/ 0 w 5419073"/>
                  <a:gd name="connsiteY0" fmla="*/ 4418007 h 4623099"/>
                  <a:gd name="connsiteX1" fmla="*/ 3634611 w 5419073"/>
                  <a:gd name="connsiteY1" fmla="*/ 4209982 h 4623099"/>
                  <a:gd name="connsiteX2" fmla="*/ 3733139 w 5419073"/>
                  <a:gd name="connsiteY2" fmla="*/ 290343 h 4623099"/>
                  <a:gd name="connsiteX3" fmla="*/ 5419073 w 5419073"/>
                  <a:gd name="connsiteY3" fmla="*/ 290343 h 4623099"/>
                  <a:gd name="connsiteX0" fmla="*/ 0 w 5430020"/>
                  <a:gd name="connsiteY0" fmla="*/ 4494648 h 4664011"/>
                  <a:gd name="connsiteX1" fmla="*/ 3645558 w 5430020"/>
                  <a:gd name="connsiteY1" fmla="*/ 4209982 h 4664011"/>
                  <a:gd name="connsiteX2" fmla="*/ 3744086 w 5430020"/>
                  <a:gd name="connsiteY2" fmla="*/ 290343 h 4664011"/>
                  <a:gd name="connsiteX3" fmla="*/ 5430020 w 5430020"/>
                  <a:gd name="connsiteY3" fmla="*/ 290343 h 4664011"/>
                  <a:gd name="connsiteX0" fmla="*/ 0 w 5430020"/>
                  <a:gd name="connsiteY0" fmla="*/ 4506002 h 4761735"/>
                  <a:gd name="connsiteX1" fmla="*/ 3623663 w 5430020"/>
                  <a:gd name="connsiteY1" fmla="*/ 4374618 h 4761735"/>
                  <a:gd name="connsiteX2" fmla="*/ 3744086 w 5430020"/>
                  <a:gd name="connsiteY2" fmla="*/ 301697 h 4761735"/>
                  <a:gd name="connsiteX3" fmla="*/ 5430020 w 5430020"/>
                  <a:gd name="connsiteY3" fmla="*/ 301697 h 4761735"/>
                  <a:gd name="connsiteX0" fmla="*/ 0 w 5430020"/>
                  <a:gd name="connsiteY0" fmla="*/ 4506002 h 4582449"/>
                  <a:gd name="connsiteX1" fmla="*/ 3623663 w 5430020"/>
                  <a:gd name="connsiteY1" fmla="*/ 4374618 h 4582449"/>
                  <a:gd name="connsiteX2" fmla="*/ 3744086 w 5430020"/>
                  <a:gd name="connsiteY2" fmla="*/ 301697 h 4582449"/>
                  <a:gd name="connsiteX3" fmla="*/ 5430020 w 5430020"/>
                  <a:gd name="connsiteY3" fmla="*/ 301697 h 4582449"/>
                  <a:gd name="connsiteX0" fmla="*/ 0 w 5430020"/>
                  <a:gd name="connsiteY0" fmla="*/ 4506002 h 4562065"/>
                  <a:gd name="connsiteX1" fmla="*/ 3623663 w 5430020"/>
                  <a:gd name="connsiteY1" fmla="*/ 4374618 h 4562065"/>
                  <a:gd name="connsiteX2" fmla="*/ 3744086 w 5430020"/>
                  <a:gd name="connsiteY2" fmla="*/ 301697 h 4562065"/>
                  <a:gd name="connsiteX3" fmla="*/ 5430020 w 5430020"/>
                  <a:gd name="connsiteY3" fmla="*/ 301697 h 4562065"/>
                  <a:gd name="connsiteX0" fmla="*/ 0 w 5430020"/>
                  <a:gd name="connsiteY0" fmla="*/ 4506002 h 4734809"/>
                  <a:gd name="connsiteX1" fmla="*/ 1781314 w 5430020"/>
                  <a:gd name="connsiteY1" fmla="*/ 4547094 h 4734809"/>
                  <a:gd name="connsiteX2" fmla="*/ 3623663 w 5430020"/>
                  <a:gd name="connsiteY2" fmla="*/ 4374618 h 4734809"/>
                  <a:gd name="connsiteX3" fmla="*/ 3744086 w 5430020"/>
                  <a:gd name="connsiteY3" fmla="*/ 301697 h 4734809"/>
                  <a:gd name="connsiteX4" fmla="*/ 5430020 w 5430020"/>
                  <a:gd name="connsiteY4" fmla="*/ 301697 h 4734809"/>
                  <a:gd name="connsiteX0" fmla="*/ 0 w 5430020"/>
                  <a:gd name="connsiteY0" fmla="*/ 4506002 h 4552015"/>
                  <a:gd name="connsiteX1" fmla="*/ 1781314 w 5430020"/>
                  <a:gd name="connsiteY1" fmla="*/ 4547094 h 4552015"/>
                  <a:gd name="connsiteX2" fmla="*/ 3623663 w 5430020"/>
                  <a:gd name="connsiteY2" fmla="*/ 4374618 h 4552015"/>
                  <a:gd name="connsiteX3" fmla="*/ 3744086 w 5430020"/>
                  <a:gd name="connsiteY3" fmla="*/ 301697 h 4552015"/>
                  <a:gd name="connsiteX4" fmla="*/ 5430020 w 5430020"/>
                  <a:gd name="connsiteY4" fmla="*/ 301697 h 4552015"/>
                  <a:gd name="connsiteX0" fmla="*/ 0 w 5430020"/>
                  <a:gd name="connsiteY0" fmla="*/ 4549797 h 4558955"/>
                  <a:gd name="connsiteX1" fmla="*/ 1781314 w 5430020"/>
                  <a:gd name="connsiteY1" fmla="*/ 4547094 h 4558955"/>
                  <a:gd name="connsiteX2" fmla="*/ 3623663 w 5430020"/>
                  <a:gd name="connsiteY2" fmla="*/ 4374618 h 4558955"/>
                  <a:gd name="connsiteX3" fmla="*/ 3744086 w 5430020"/>
                  <a:gd name="connsiteY3" fmla="*/ 301697 h 4558955"/>
                  <a:gd name="connsiteX4" fmla="*/ 5430020 w 5430020"/>
                  <a:gd name="connsiteY4" fmla="*/ 301697 h 4558955"/>
                  <a:gd name="connsiteX0" fmla="*/ 0 w 5430020"/>
                  <a:gd name="connsiteY0" fmla="*/ 4554385 h 4563543"/>
                  <a:gd name="connsiteX1" fmla="*/ 1781314 w 5430020"/>
                  <a:gd name="connsiteY1" fmla="*/ 4551682 h 4563543"/>
                  <a:gd name="connsiteX2" fmla="*/ 3623663 w 5430020"/>
                  <a:gd name="connsiteY2" fmla="*/ 4441142 h 4563543"/>
                  <a:gd name="connsiteX3" fmla="*/ 3744086 w 5430020"/>
                  <a:gd name="connsiteY3" fmla="*/ 306285 h 4563543"/>
                  <a:gd name="connsiteX4" fmla="*/ 5430020 w 5430020"/>
                  <a:gd name="connsiteY4" fmla="*/ 306285 h 4563543"/>
                  <a:gd name="connsiteX0" fmla="*/ 0 w 5430020"/>
                  <a:gd name="connsiteY0" fmla="*/ 4554385 h 4563543"/>
                  <a:gd name="connsiteX1" fmla="*/ 1781314 w 5430020"/>
                  <a:gd name="connsiteY1" fmla="*/ 4551682 h 4563543"/>
                  <a:gd name="connsiteX2" fmla="*/ 3623663 w 5430020"/>
                  <a:gd name="connsiteY2" fmla="*/ 4441142 h 4563543"/>
                  <a:gd name="connsiteX3" fmla="*/ 3744086 w 5430020"/>
                  <a:gd name="connsiteY3" fmla="*/ 306285 h 4563543"/>
                  <a:gd name="connsiteX4" fmla="*/ 5430020 w 5430020"/>
                  <a:gd name="connsiteY4" fmla="*/ 306285 h 4563543"/>
                  <a:gd name="connsiteX0" fmla="*/ 0 w 5430020"/>
                  <a:gd name="connsiteY0" fmla="*/ 4405089 h 4414247"/>
                  <a:gd name="connsiteX1" fmla="*/ 1781314 w 5430020"/>
                  <a:gd name="connsiteY1" fmla="*/ 4402386 h 4414247"/>
                  <a:gd name="connsiteX2" fmla="*/ 3623663 w 5430020"/>
                  <a:gd name="connsiteY2" fmla="*/ 4291846 h 4414247"/>
                  <a:gd name="connsiteX3" fmla="*/ 3744086 w 5430020"/>
                  <a:gd name="connsiteY3" fmla="*/ 156989 h 4414247"/>
                  <a:gd name="connsiteX4" fmla="*/ 5430020 w 5430020"/>
                  <a:gd name="connsiteY4" fmla="*/ 156989 h 4414247"/>
                  <a:gd name="connsiteX0" fmla="*/ 0 w 5354035"/>
                  <a:gd name="connsiteY0" fmla="*/ 4585129 h 4594287"/>
                  <a:gd name="connsiteX1" fmla="*/ 1781314 w 5354035"/>
                  <a:gd name="connsiteY1" fmla="*/ 4582426 h 4594287"/>
                  <a:gd name="connsiteX2" fmla="*/ 3623663 w 5354035"/>
                  <a:gd name="connsiteY2" fmla="*/ 4471886 h 4594287"/>
                  <a:gd name="connsiteX3" fmla="*/ 3744086 w 5354035"/>
                  <a:gd name="connsiteY3" fmla="*/ 337029 h 4594287"/>
                  <a:gd name="connsiteX4" fmla="*/ 5354035 w 5354035"/>
                  <a:gd name="connsiteY4" fmla="*/ 249940 h 4594287"/>
                  <a:gd name="connsiteX0" fmla="*/ 0 w 5354035"/>
                  <a:gd name="connsiteY0" fmla="*/ 4410834 h 4419992"/>
                  <a:gd name="connsiteX1" fmla="*/ 1781314 w 5354035"/>
                  <a:gd name="connsiteY1" fmla="*/ 4408131 h 4419992"/>
                  <a:gd name="connsiteX2" fmla="*/ 3623663 w 5354035"/>
                  <a:gd name="connsiteY2" fmla="*/ 4297591 h 4419992"/>
                  <a:gd name="connsiteX3" fmla="*/ 3744086 w 5354035"/>
                  <a:gd name="connsiteY3" fmla="*/ 162734 h 4419992"/>
                  <a:gd name="connsiteX4" fmla="*/ 5354035 w 5354035"/>
                  <a:gd name="connsiteY4" fmla="*/ 75645 h 4419992"/>
                  <a:gd name="connsiteX0" fmla="*/ 0 w 4974110"/>
                  <a:gd name="connsiteY0" fmla="*/ 4658642 h 4667800"/>
                  <a:gd name="connsiteX1" fmla="*/ 1781314 w 4974110"/>
                  <a:gd name="connsiteY1" fmla="*/ 4655939 h 4667800"/>
                  <a:gd name="connsiteX2" fmla="*/ 3623663 w 4974110"/>
                  <a:gd name="connsiteY2" fmla="*/ 4545399 h 4667800"/>
                  <a:gd name="connsiteX3" fmla="*/ 3744086 w 4974110"/>
                  <a:gd name="connsiteY3" fmla="*/ 410542 h 4667800"/>
                  <a:gd name="connsiteX4" fmla="*/ 4974110 w 4974110"/>
                  <a:gd name="connsiteY4" fmla="*/ 149273 h 4667800"/>
                  <a:gd name="connsiteX0" fmla="*/ 0 w 4952706"/>
                  <a:gd name="connsiteY0" fmla="*/ 4641591 h 4650749"/>
                  <a:gd name="connsiteX1" fmla="*/ 1781314 w 4952706"/>
                  <a:gd name="connsiteY1" fmla="*/ 4638888 h 4650749"/>
                  <a:gd name="connsiteX2" fmla="*/ 3623663 w 4952706"/>
                  <a:gd name="connsiteY2" fmla="*/ 4528348 h 4650749"/>
                  <a:gd name="connsiteX3" fmla="*/ 3744086 w 4952706"/>
                  <a:gd name="connsiteY3" fmla="*/ 393491 h 4650749"/>
                  <a:gd name="connsiteX4" fmla="*/ 4952706 w 4952706"/>
                  <a:gd name="connsiteY4" fmla="*/ 169020 h 4650749"/>
                  <a:gd name="connsiteX0" fmla="*/ 0 w 4245786"/>
                  <a:gd name="connsiteY0" fmla="*/ 4705359 h 4714517"/>
                  <a:gd name="connsiteX1" fmla="*/ 1781314 w 4245786"/>
                  <a:gd name="connsiteY1" fmla="*/ 4702656 h 4714517"/>
                  <a:gd name="connsiteX2" fmla="*/ 3623663 w 4245786"/>
                  <a:gd name="connsiteY2" fmla="*/ 4592116 h 4714517"/>
                  <a:gd name="connsiteX3" fmla="*/ 3744086 w 4245786"/>
                  <a:gd name="connsiteY3" fmla="*/ 457259 h 4714517"/>
                  <a:gd name="connsiteX4" fmla="*/ 4104794 w 4245786"/>
                  <a:gd name="connsiteY4" fmla="*/ 104163 h 4714517"/>
                  <a:gd name="connsiteX5" fmla="*/ 4176141 w 4245786"/>
                  <a:gd name="connsiteY5" fmla="*/ 67366 h 4714517"/>
                  <a:gd name="connsiteX0" fmla="*/ 0 w 4324571"/>
                  <a:gd name="connsiteY0" fmla="*/ 4705359 h 4714517"/>
                  <a:gd name="connsiteX1" fmla="*/ 1781314 w 4324571"/>
                  <a:gd name="connsiteY1" fmla="*/ 4702656 h 4714517"/>
                  <a:gd name="connsiteX2" fmla="*/ 3623663 w 4324571"/>
                  <a:gd name="connsiteY2" fmla="*/ 4592116 h 4714517"/>
                  <a:gd name="connsiteX3" fmla="*/ 3744086 w 4324571"/>
                  <a:gd name="connsiteY3" fmla="*/ 457259 h 4714517"/>
                  <a:gd name="connsiteX4" fmla="*/ 4104794 w 4324571"/>
                  <a:gd name="connsiteY4" fmla="*/ 104163 h 4714517"/>
                  <a:gd name="connsiteX5" fmla="*/ 4176141 w 4324571"/>
                  <a:gd name="connsiteY5" fmla="*/ 67366 h 4714517"/>
                  <a:gd name="connsiteX0" fmla="*/ 0 w 4682574"/>
                  <a:gd name="connsiteY0" fmla="*/ 4705359 h 4714517"/>
                  <a:gd name="connsiteX1" fmla="*/ 1781314 w 4682574"/>
                  <a:gd name="connsiteY1" fmla="*/ 4702656 h 4714517"/>
                  <a:gd name="connsiteX2" fmla="*/ 3623663 w 4682574"/>
                  <a:gd name="connsiteY2" fmla="*/ 4592116 h 4714517"/>
                  <a:gd name="connsiteX3" fmla="*/ 3744086 w 4682574"/>
                  <a:gd name="connsiteY3" fmla="*/ 457259 h 4714517"/>
                  <a:gd name="connsiteX4" fmla="*/ 4104794 w 4682574"/>
                  <a:gd name="connsiteY4" fmla="*/ 104163 h 4714517"/>
                  <a:gd name="connsiteX5" fmla="*/ 4643463 w 4682574"/>
                  <a:gd name="connsiteY5" fmla="*/ 91897 h 4714517"/>
                  <a:gd name="connsiteX0" fmla="*/ 0 w 4643463"/>
                  <a:gd name="connsiteY0" fmla="*/ 4705359 h 4714517"/>
                  <a:gd name="connsiteX1" fmla="*/ 1781314 w 4643463"/>
                  <a:gd name="connsiteY1" fmla="*/ 4702656 h 4714517"/>
                  <a:gd name="connsiteX2" fmla="*/ 3623663 w 4643463"/>
                  <a:gd name="connsiteY2" fmla="*/ 4592116 h 4714517"/>
                  <a:gd name="connsiteX3" fmla="*/ 3744086 w 4643463"/>
                  <a:gd name="connsiteY3" fmla="*/ 457259 h 4714517"/>
                  <a:gd name="connsiteX4" fmla="*/ 4104794 w 4643463"/>
                  <a:gd name="connsiteY4" fmla="*/ 104163 h 4714517"/>
                  <a:gd name="connsiteX5" fmla="*/ 4643463 w 4643463"/>
                  <a:gd name="connsiteY5" fmla="*/ 91897 h 4714517"/>
                  <a:gd name="connsiteX0" fmla="*/ 0 w 4643463"/>
                  <a:gd name="connsiteY0" fmla="*/ 4705359 h 4714517"/>
                  <a:gd name="connsiteX1" fmla="*/ 1781314 w 4643463"/>
                  <a:gd name="connsiteY1" fmla="*/ 4702656 h 4714517"/>
                  <a:gd name="connsiteX2" fmla="*/ 3623663 w 4643463"/>
                  <a:gd name="connsiteY2" fmla="*/ 4592116 h 4714517"/>
                  <a:gd name="connsiteX3" fmla="*/ 3744086 w 4643463"/>
                  <a:gd name="connsiteY3" fmla="*/ 457259 h 4714517"/>
                  <a:gd name="connsiteX4" fmla="*/ 4104794 w 4643463"/>
                  <a:gd name="connsiteY4" fmla="*/ 104163 h 4714517"/>
                  <a:gd name="connsiteX5" fmla="*/ 4643463 w 4643463"/>
                  <a:gd name="connsiteY5" fmla="*/ 91897 h 4714517"/>
                  <a:gd name="connsiteX0" fmla="*/ 0 w 4643463"/>
                  <a:gd name="connsiteY0" fmla="*/ 4684699 h 4693857"/>
                  <a:gd name="connsiteX1" fmla="*/ 1781314 w 4643463"/>
                  <a:gd name="connsiteY1" fmla="*/ 4681996 h 4693857"/>
                  <a:gd name="connsiteX2" fmla="*/ 3623663 w 4643463"/>
                  <a:gd name="connsiteY2" fmla="*/ 4571456 h 4693857"/>
                  <a:gd name="connsiteX3" fmla="*/ 3744086 w 4643463"/>
                  <a:gd name="connsiteY3" fmla="*/ 436599 h 4693857"/>
                  <a:gd name="connsiteX4" fmla="*/ 4643463 w 4643463"/>
                  <a:gd name="connsiteY4" fmla="*/ 71237 h 4693857"/>
                  <a:gd name="connsiteX0" fmla="*/ 0 w 4600655"/>
                  <a:gd name="connsiteY0" fmla="*/ 4713399 h 4722557"/>
                  <a:gd name="connsiteX1" fmla="*/ 1781314 w 4600655"/>
                  <a:gd name="connsiteY1" fmla="*/ 4710696 h 4722557"/>
                  <a:gd name="connsiteX2" fmla="*/ 3623663 w 4600655"/>
                  <a:gd name="connsiteY2" fmla="*/ 4600156 h 4722557"/>
                  <a:gd name="connsiteX3" fmla="*/ 3744086 w 4600655"/>
                  <a:gd name="connsiteY3" fmla="*/ 465299 h 4722557"/>
                  <a:gd name="connsiteX4" fmla="*/ 4600655 w 4600655"/>
                  <a:gd name="connsiteY4" fmla="*/ 46785 h 4722557"/>
                  <a:gd name="connsiteX0" fmla="*/ 0 w 4600655"/>
                  <a:gd name="connsiteY0" fmla="*/ 4746574 h 4755732"/>
                  <a:gd name="connsiteX1" fmla="*/ 1781314 w 4600655"/>
                  <a:gd name="connsiteY1" fmla="*/ 4743871 h 4755732"/>
                  <a:gd name="connsiteX2" fmla="*/ 3623663 w 4600655"/>
                  <a:gd name="connsiteY2" fmla="*/ 4633331 h 4755732"/>
                  <a:gd name="connsiteX3" fmla="*/ 3744086 w 4600655"/>
                  <a:gd name="connsiteY3" fmla="*/ 498474 h 4755732"/>
                  <a:gd name="connsiteX4" fmla="*/ 4600655 w 4600655"/>
                  <a:gd name="connsiteY4" fmla="*/ 79960 h 4755732"/>
                  <a:gd name="connsiteX0" fmla="*/ 0 w 4600655"/>
                  <a:gd name="connsiteY0" fmla="*/ 4769569 h 4778727"/>
                  <a:gd name="connsiteX1" fmla="*/ 1781314 w 4600655"/>
                  <a:gd name="connsiteY1" fmla="*/ 4766866 h 4778727"/>
                  <a:gd name="connsiteX2" fmla="*/ 3623663 w 4600655"/>
                  <a:gd name="connsiteY2" fmla="*/ 4656326 h 4778727"/>
                  <a:gd name="connsiteX3" fmla="*/ 3744086 w 4600655"/>
                  <a:gd name="connsiteY3" fmla="*/ 521469 h 4778727"/>
                  <a:gd name="connsiteX4" fmla="*/ 4600655 w 4600655"/>
                  <a:gd name="connsiteY4" fmla="*/ 102955 h 4778727"/>
                  <a:gd name="connsiteX0" fmla="*/ 0 w 4633775"/>
                  <a:gd name="connsiteY0" fmla="*/ 4674399 h 4683557"/>
                  <a:gd name="connsiteX1" fmla="*/ 1781314 w 4633775"/>
                  <a:gd name="connsiteY1" fmla="*/ 4671696 h 4683557"/>
                  <a:gd name="connsiteX2" fmla="*/ 3623663 w 4633775"/>
                  <a:gd name="connsiteY2" fmla="*/ 4561156 h 4683557"/>
                  <a:gd name="connsiteX3" fmla="*/ 3744086 w 4633775"/>
                  <a:gd name="connsiteY3" fmla="*/ 426299 h 4683557"/>
                  <a:gd name="connsiteX4" fmla="*/ 4557847 w 4633775"/>
                  <a:gd name="connsiteY4" fmla="*/ 85468 h 4683557"/>
                  <a:gd name="connsiteX5" fmla="*/ 4600655 w 4633775"/>
                  <a:gd name="connsiteY5" fmla="*/ 7785 h 4683557"/>
                  <a:gd name="connsiteX0" fmla="*/ 0 w 4557847"/>
                  <a:gd name="connsiteY0" fmla="*/ 4674399 h 4683557"/>
                  <a:gd name="connsiteX1" fmla="*/ 1781314 w 4557847"/>
                  <a:gd name="connsiteY1" fmla="*/ 4671696 h 4683557"/>
                  <a:gd name="connsiteX2" fmla="*/ 3623663 w 4557847"/>
                  <a:gd name="connsiteY2" fmla="*/ 4561156 h 4683557"/>
                  <a:gd name="connsiteX3" fmla="*/ 3744086 w 4557847"/>
                  <a:gd name="connsiteY3" fmla="*/ 426299 h 4683557"/>
                  <a:gd name="connsiteX4" fmla="*/ 4557847 w 4557847"/>
                  <a:gd name="connsiteY4" fmla="*/ 85468 h 4683557"/>
                  <a:gd name="connsiteX0" fmla="*/ 0 w 4686272"/>
                  <a:gd name="connsiteY0" fmla="*/ 4656469 h 4665627"/>
                  <a:gd name="connsiteX1" fmla="*/ 1781314 w 4686272"/>
                  <a:gd name="connsiteY1" fmla="*/ 4653766 h 4665627"/>
                  <a:gd name="connsiteX2" fmla="*/ 3623663 w 4686272"/>
                  <a:gd name="connsiteY2" fmla="*/ 4543226 h 4665627"/>
                  <a:gd name="connsiteX3" fmla="*/ 3744086 w 4686272"/>
                  <a:gd name="connsiteY3" fmla="*/ 408369 h 4665627"/>
                  <a:gd name="connsiteX4" fmla="*/ 4686272 w 4686272"/>
                  <a:gd name="connsiteY4" fmla="*/ 104337 h 4665627"/>
                  <a:gd name="connsiteX0" fmla="*/ 0 w 4686272"/>
                  <a:gd name="connsiteY0" fmla="*/ 4698101 h 4707259"/>
                  <a:gd name="connsiteX1" fmla="*/ 1781314 w 4686272"/>
                  <a:gd name="connsiteY1" fmla="*/ 4695398 h 4707259"/>
                  <a:gd name="connsiteX2" fmla="*/ 3623663 w 4686272"/>
                  <a:gd name="connsiteY2" fmla="*/ 4584858 h 4707259"/>
                  <a:gd name="connsiteX3" fmla="*/ 3744086 w 4686272"/>
                  <a:gd name="connsiteY3" fmla="*/ 450001 h 4707259"/>
                  <a:gd name="connsiteX4" fmla="*/ 4686272 w 4686272"/>
                  <a:gd name="connsiteY4" fmla="*/ 145969 h 4707259"/>
                  <a:gd name="connsiteX0" fmla="*/ 0 w 4686272"/>
                  <a:gd name="connsiteY0" fmla="*/ 4698101 h 4707259"/>
                  <a:gd name="connsiteX1" fmla="*/ 1781314 w 4686272"/>
                  <a:gd name="connsiteY1" fmla="*/ 4695398 h 4707259"/>
                  <a:gd name="connsiteX2" fmla="*/ 3623663 w 4686272"/>
                  <a:gd name="connsiteY2" fmla="*/ 4584858 h 4707259"/>
                  <a:gd name="connsiteX3" fmla="*/ 3744086 w 4686272"/>
                  <a:gd name="connsiteY3" fmla="*/ 450001 h 4707259"/>
                  <a:gd name="connsiteX4" fmla="*/ 4686272 w 4686272"/>
                  <a:gd name="connsiteY4" fmla="*/ 145969 h 4707259"/>
                  <a:gd name="connsiteX0" fmla="*/ 0 w 4686272"/>
                  <a:gd name="connsiteY0" fmla="*/ 4698101 h 4707259"/>
                  <a:gd name="connsiteX1" fmla="*/ 1781314 w 4686272"/>
                  <a:gd name="connsiteY1" fmla="*/ 4695398 h 4707259"/>
                  <a:gd name="connsiteX2" fmla="*/ 3623663 w 4686272"/>
                  <a:gd name="connsiteY2" fmla="*/ 4584858 h 4707259"/>
                  <a:gd name="connsiteX3" fmla="*/ 3744086 w 4686272"/>
                  <a:gd name="connsiteY3" fmla="*/ 450001 h 4707259"/>
                  <a:gd name="connsiteX4" fmla="*/ 4686272 w 4686272"/>
                  <a:gd name="connsiteY4" fmla="*/ 145969 h 4707259"/>
                  <a:gd name="connsiteX0" fmla="*/ 0 w 7138607"/>
                  <a:gd name="connsiteY0" fmla="*/ 4669714 h 4678872"/>
                  <a:gd name="connsiteX1" fmla="*/ 1781314 w 7138607"/>
                  <a:gd name="connsiteY1" fmla="*/ 4667011 h 4678872"/>
                  <a:gd name="connsiteX2" fmla="*/ 3623663 w 7138607"/>
                  <a:gd name="connsiteY2" fmla="*/ 4556471 h 4678872"/>
                  <a:gd name="connsiteX3" fmla="*/ 3744086 w 7138607"/>
                  <a:gd name="connsiteY3" fmla="*/ 421614 h 4678872"/>
                  <a:gd name="connsiteX4" fmla="*/ 7138607 w 7138607"/>
                  <a:gd name="connsiteY4" fmla="*/ 173294 h 4678872"/>
                  <a:gd name="connsiteX0" fmla="*/ 0 w 7138607"/>
                  <a:gd name="connsiteY0" fmla="*/ 4610549 h 4829398"/>
                  <a:gd name="connsiteX1" fmla="*/ 1781314 w 7138607"/>
                  <a:gd name="connsiteY1" fmla="*/ 4607846 h 4829398"/>
                  <a:gd name="connsiteX2" fmla="*/ 3623663 w 7138607"/>
                  <a:gd name="connsiteY2" fmla="*/ 4497306 h 4829398"/>
                  <a:gd name="connsiteX3" fmla="*/ 3920301 w 7138607"/>
                  <a:gd name="connsiteY3" fmla="*/ 473875 h 4829398"/>
                  <a:gd name="connsiteX4" fmla="*/ 7138607 w 7138607"/>
                  <a:gd name="connsiteY4" fmla="*/ 114129 h 4829398"/>
                  <a:gd name="connsiteX0" fmla="*/ 0 w 7138607"/>
                  <a:gd name="connsiteY0" fmla="*/ 4567593 h 4786442"/>
                  <a:gd name="connsiteX1" fmla="*/ 1781314 w 7138607"/>
                  <a:gd name="connsiteY1" fmla="*/ 4564890 h 4786442"/>
                  <a:gd name="connsiteX2" fmla="*/ 3623663 w 7138607"/>
                  <a:gd name="connsiteY2" fmla="*/ 4454350 h 4786442"/>
                  <a:gd name="connsiteX3" fmla="*/ 3920301 w 7138607"/>
                  <a:gd name="connsiteY3" fmla="*/ 430919 h 4786442"/>
                  <a:gd name="connsiteX4" fmla="*/ 7138607 w 7138607"/>
                  <a:gd name="connsiteY4" fmla="*/ 71173 h 4786442"/>
                  <a:gd name="connsiteX0" fmla="*/ 0 w 7138607"/>
                  <a:gd name="connsiteY0" fmla="*/ 4567593 h 4793678"/>
                  <a:gd name="connsiteX1" fmla="*/ 1781314 w 7138607"/>
                  <a:gd name="connsiteY1" fmla="*/ 4564890 h 4793678"/>
                  <a:gd name="connsiteX2" fmla="*/ 3623663 w 7138607"/>
                  <a:gd name="connsiteY2" fmla="*/ 4454350 h 4793678"/>
                  <a:gd name="connsiteX3" fmla="*/ 3920301 w 7138607"/>
                  <a:gd name="connsiteY3" fmla="*/ 430919 h 4793678"/>
                  <a:gd name="connsiteX4" fmla="*/ 7138607 w 7138607"/>
                  <a:gd name="connsiteY4" fmla="*/ 71173 h 4793678"/>
                  <a:gd name="connsiteX0" fmla="*/ 0 w 7138607"/>
                  <a:gd name="connsiteY0" fmla="*/ 4567593 h 4576752"/>
                  <a:gd name="connsiteX1" fmla="*/ 1781314 w 7138607"/>
                  <a:gd name="connsiteY1" fmla="*/ 4564890 h 4576752"/>
                  <a:gd name="connsiteX2" fmla="*/ 3623663 w 7138607"/>
                  <a:gd name="connsiteY2" fmla="*/ 4454350 h 4576752"/>
                  <a:gd name="connsiteX3" fmla="*/ 3920301 w 7138607"/>
                  <a:gd name="connsiteY3" fmla="*/ 430919 h 4576752"/>
                  <a:gd name="connsiteX4" fmla="*/ 7138607 w 7138607"/>
                  <a:gd name="connsiteY4" fmla="*/ 71173 h 4576752"/>
                  <a:gd name="connsiteX0" fmla="*/ 0 w 7138607"/>
                  <a:gd name="connsiteY0" fmla="*/ 4610548 h 4619706"/>
                  <a:gd name="connsiteX1" fmla="*/ 1781314 w 7138607"/>
                  <a:gd name="connsiteY1" fmla="*/ 4607845 h 4619706"/>
                  <a:gd name="connsiteX2" fmla="*/ 3462133 w 7138607"/>
                  <a:gd name="connsiteY2" fmla="*/ 4497305 h 4619706"/>
                  <a:gd name="connsiteX3" fmla="*/ 3920301 w 7138607"/>
                  <a:gd name="connsiteY3" fmla="*/ 473874 h 4619706"/>
                  <a:gd name="connsiteX4" fmla="*/ 7138607 w 7138607"/>
                  <a:gd name="connsiteY4" fmla="*/ 114128 h 4619706"/>
                  <a:gd name="connsiteX0" fmla="*/ 0 w 7138607"/>
                  <a:gd name="connsiteY0" fmla="*/ 4672257 h 4906827"/>
                  <a:gd name="connsiteX1" fmla="*/ 1781314 w 7138607"/>
                  <a:gd name="connsiteY1" fmla="*/ 4669554 h 4906827"/>
                  <a:gd name="connsiteX2" fmla="*/ 3462133 w 7138607"/>
                  <a:gd name="connsiteY2" fmla="*/ 4559014 h 4906827"/>
                  <a:gd name="connsiteX3" fmla="*/ 3788162 w 7138607"/>
                  <a:gd name="connsiteY3" fmla="*/ 419769 h 4906827"/>
                  <a:gd name="connsiteX4" fmla="*/ 7138607 w 7138607"/>
                  <a:gd name="connsiteY4" fmla="*/ 175837 h 4906827"/>
                  <a:gd name="connsiteX0" fmla="*/ 0 w 7402891"/>
                  <a:gd name="connsiteY0" fmla="*/ 4443938 h 4678508"/>
                  <a:gd name="connsiteX1" fmla="*/ 1781314 w 7402891"/>
                  <a:gd name="connsiteY1" fmla="*/ 4441235 h 4678508"/>
                  <a:gd name="connsiteX2" fmla="*/ 3462133 w 7402891"/>
                  <a:gd name="connsiteY2" fmla="*/ 4330695 h 4678508"/>
                  <a:gd name="connsiteX3" fmla="*/ 3788162 w 7402891"/>
                  <a:gd name="connsiteY3" fmla="*/ 191450 h 4678508"/>
                  <a:gd name="connsiteX4" fmla="*/ 7402891 w 7402891"/>
                  <a:gd name="connsiteY4" fmla="*/ 1105661 h 4678508"/>
                  <a:gd name="connsiteX0" fmla="*/ 0 w 7402891"/>
                  <a:gd name="connsiteY0" fmla="*/ 4443936 h 4465804"/>
                  <a:gd name="connsiteX1" fmla="*/ 1781314 w 7402891"/>
                  <a:gd name="connsiteY1" fmla="*/ 4441233 h 4465804"/>
                  <a:gd name="connsiteX2" fmla="*/ 3462133 w 7402891"/>
                  <a:gd name="connsiteY2" fmla="*/ 4330693 h 4465804"/>
                  <a:gd name="connsiteX3" fmla="*/ 3788162 w 7402891"/>
                  <a:gd name="connsiteY3" fmla="*/ 191448 h 4465804"/>
                  <a:gd name="connsiteX4" fmla="*/ 7402891 w 7402891"/>
                  <a:gd name="connsiteY4" fmla="*/ 1105659 h 4465804"/>
                  <a:gd name="connsiteX0" fmla="*/ 0 w 7200757"/>
                  <a:gd name="connsiteY0" fmla="*/ 4487766 h 4509634"/>
                  <a:gd name="connsiteX1" fmla="*/ 1781314 w 7200757"/>
                  <a:gd name="connsiteY1" fmla="*/ 4485063 h 4509634"/>
                  <a:gd name="connsiteX2" fmla="*/ 3462133 w 7200757"/>
                  <a:gd name="connsiteY2" fmla="*/ 4374523 h 4509634"/>
                  <a:gd name="connsiteX3" fmla="*/ 3788162 w 7200757"/>
                  <a:gd name="connsiteY3" fmla="*/ 235278 h 4509634"/>
                  <a:gd name="connsiteX4" fmla="*/ 7200757 w 7200757"/>
                  <a:gd name="connsiteY4" fmla="*/ 756737 h 4509634"/>
                  <a:gd name="connsiteX0" fmla="*/ 0 w 7200757"/>
                  <a:gd name="connsiteY0" fmla="*/ 4487766 h 4496924"/>
                  <a:gd name="connsiteX1" fmla="*/ 1781314 w 7200757"/>
                  <a:gd name="connsiteY1" fmla="*/ 4485063 h 4496924"/>
                  <a:gd name="connsiteX2" fmla="*/ 3462133 w 7200757"/>
                  <a:gd name="connsiteY2" fmla="*/ 4374523 h 4496924"/>
                  <a:gd name="connsiteX3" fmla="*/ 3788162 w 7200757"/>
                  <a:gd name="connsiteY3" fmla="*/ 235278 h 4496924"/>
                  <a:gd name="connsiteX4" fmla="*/ 7200757 w 7200757"/>
                  <a:gd name="connsiteY4" fmla="*/ 756737 h 4496924"/>
                  <a:gd name="connsiteX0" fmla="*/ 0 w 7402888"/>
                  <a:gd name="connsiteY0" fmla="*/ 4487766 h 4495635"/>
                  <a:gd name="connsiteX1" fmla="*/ 1983445 w 7402888"/>
                  <a:gd name="connsiteY1" fmla="*/ 4485063 h 4495635"/>
                  <a:gd name="connsiteX2" fmla="*/ 3664264 w 7402888"/>
                  <a:gd name="connsiteY2" fmla="*/ 4374523 h 4495635"/>
                  <a:gd name="connsiteX3" fmla="*/ 3990293 w 7402888"/>
                  <a:gd name="connsiteY3" fmla="*/ 235278 h 4495635"/>
                  <a:gd name="connsiteX4" fmla="*/ 7402888 w 7402888"/>
                  <a:gd name="connsiteY4" fmla="*/ 756737 h 4495635"/>
                  <a:gd name="connsiteX0" fmla="*/ 0 w 7234447"/>
                  <a:gd name="connsiteY0" fmla="*/ 4511868 h 4519737"/>
                  <a:gd name="connsiteX1" fmla="*/ 1983445 w 7234447"/>
                  <a:gd name="connsiteY1" fmla="*/ 4509165 h 4519737"/>
                  <a:gd name="connsiteX2" fmla="*/ 3664264 w 7234447"/>
                  <a:gd name="connsiteY2" fmla="*/ 4398625 h 4519737"/>
                  <a:gd name="connsiteX3" fmla="*/ 3990293 w 7234447"/>
                  <a:gd name="connsiteY3" fmla="*/ 259380 h 4519737"/>
                  <a:gd name="connsiteX4" fmla="*/ 7234447 w 7234447"/>
                  <a:gd name="connsiteY4" fmla="*/ 620830 h 4519737"/>
                  <a:gd name="connsiteX0" fmla="*/ 0 w 7234447"/>
                  <a:gd name="connsiteY0" fmla="*/ 4384393 h 4392262"/>
                  <a:gd name="connsiteX1" fmla="*/ 1983445 w 7234447"/>
                  <a:gd name="connsiteY1" fmla="*/ 4381690 h 4392262"/>
                  <a:gd name="connsiteX2" fmla="*/ 3664264 w 7234447"/>
                  <a:gd name="connsiteY2" fmla="*/ 4271150 h 4392262"/>
                  <a:gd name="connsiteX3" fmla="*/ 3990293 w 7234447"/>
                  <a:gd name="connsiteY3" fmla="*/ 131905 h 4392262"/>
                  <a:gd name="connsiteX4" fmla="*/ 7234447 w 7234447"/>
                  <a:gd name="connsiteY4" fmla="*/ 493355 h 4392262"/>
                  <a:gd name="connsiteX0" fmla="*/ 0 w 7234447"/>
                  <a:gd name="connsiteY0" fmla="*/ 4346590 h 4571525"/>
                  <a:gd name="connsiteX1" fmla="*/ 1983445 w 7234447"/>
                  <a:gd name="connsiteY1" fmla="*/ 4343887 h 4571525"/>
                  <a:gd name="connsiteX2" fmla="*/ 3664264 w 7234447"/>
                  <a:gd name="connsiteY2" fmla="*/ 4233347 h 4571525"/>
                  <a:gd name="connsiteX3" fmla="*/ 3849966 w 7234447"/>
                  <a:gd name="connsiteY3" fmla="*/ 137667 h 4571525"/>
                  <a:gd name="connsiteX4" fmla="*/ 7234447 w 7234447"/>
                  <a:gd name="connsiteY4" fmla="*/ 455552 h 4571525"/>
                  <a:gd name="connsiteX0" fmla="*/ 0 w 7234447"/>
                  <a:gd name="connsiteY0" fmla="*/ 4346590 h 4571525"/>
                  <a:gd name="connsiteX1" fmla="*/ 1983445 w 7234447"/>
                  <a:gd name="connsiteY1" fmla="*/ 4343887 h 4571525"/>
                  <a:gd name="connsiteX2" fmla="*/ 3664264 w 7234447"/>
                  <a:gd name="connsiteY2" fmla="*/ 4233347 h 4571525"/>
                  <a:gd name="connsiteX3" fmla="*/ 3849966 w 7234447"/>
                  <a:gd name="connsiteY3" fmla="*/ 137667 h 4571525"/>
                  <a:gd name="connsiteX4" fmla="*/ 7234447 w 7234447"/>
                  <a:gd name="connsiteY4" fmla="*/ 455552 h 4571525"/>
                  <a:gd name="connsiteX0" fmla="*/ 0 w 7234447"/>
                  <a:gd name="connsiteY0" fmla="*/ 4346590 h 4354459"/>
                  <a:gd name="connsiteX1" fmla="*/ 1983445 w 7234447"/>
                  <a:gd name="connsiteY1" fmla="*/ 4343887 h 4354459"/>
                  <a:gd name="connsiteX2" fmla="*/ 3664264 w 7234447"/>
                  <a:gd name="connsiteY2" fmla="*/ 4233347 h 4354459"/>
                  <a:gd name="connsiteX3" fmla="*/ 3849966 w 7234447"/>
                  <a:gd name="connsiteY3" fmla="*/ 137667 h 4354459"/>
                  <a:gd name="connsiteX4" fmla="*/ 7234447 w 7234447"/>
                  <a:gd name="connsiteY4" fmla="*/ 455552 h 4354459"/>
                  <a:gd name="connsiteX0" fmla="*/ 0 w 7234447"/>
                  <a:gd name="connsiteY0" fmla="*/ 6596596 h 6994564"/>
                  <a:gd name="connsiteX1" fmla="*/ 1983445 w 7234447"/>
                  <a:gd name="connsiteY1" fmla="*/ 6593893 h 6994564"/>
                  <a:gd name="connsiteX2" fmla="*/ 3664264 w 7234447"/>
                  <a:gd name="connsiteY2" fmla="*/ 6483353 h 6994564"/>
                  <a:gd name="connsiteX3" fmla="*/ 2481222 w 7234447"/>
                  <a:gd name="connsiteY3" fmla="*/ 40776 h 6994564"/>
                  <a:gd name="connsiteX4" fmla="*/ 7234447 w 7234447"/>
                  <a:gd name="connsiteY4" fmla="*/ 2705558 h 6994564"/>
                  <a:gd name="connsiteX0" fmla="*/ 0 w 19553154"/>
                  <a:gd name="connsiteY0" fmla="*/ 6619864 h 7017832"/>
                  <a:gd name="connsiteX1" fmla="*/ 1983445 w 19553154"/>
                  <a:gd name="connsiteY1" fmla="*/ 6617161 h 7017832"/>
                  <a:gd name="connsiteX2" fmla="*/ 3664264 w 19553154"/>
                  <a:gd name="connsiteY2" fmla="*/ 6506621 h 7017832"/>
                  <a:gd name="connsiteX3" fmla="*/ 2481222 w 19553154"/>
                  <a:gd name="connsiteY3" fmla="*/ 64044 h 7017832"/>
                  <a:gd name="connsiteX4" fmla="*/ 19553154 w 19553154"/>
                  <a:gd name="connsiteY4" fmla="*/ 1519817 h 7017832"/>
                  <a:gd name="connsiteX0" fmla="*/ 0 w 24863884"/>
                  <a:gd name="connsiteY0" fmla="*/ 7757754 h 7757774"/>
                  <a:gd name="connsiteX1" fmla="*/ 7294175 w 24863884"/>
                  <a:gd name="connsiteY1" fmla="*/ 6617161 h 7757774"/>
                  <a:gd name="connsiteX2" fmla="*/ 8974994 w 24863884"/>
                  <a:gd name="connsiteY2" fmla="*/ 6506621 h 7757774"/>
                  <a:gd name="connsiteX3" fmla="*/ 7791952 w 24863884"/>
                  <a:gd name="connsiteY3" fmla="*/ 64044 h 7757774"/>
                  <a:gd name="connsiteX4" fmla="*/ 24863884 w 24863884"/>
                  <a:gd name="connsiteY4" fmla="*/ 1519817 h 7757774"/>
                  <a:gd name="connsiteX0" fmla="*/ 0 w 24863884"/>
                  <a:gd name="connsiteY0" fmla="*/ 7757754 h 7757966"/>
                  <a:gd name="connsiteX1" fmla="*/ 5651678 w 24863884"/>
                  <a:gd name="connsiteY1" fmla="*/ 7470579 h 7757966"/>
                  <a:gd name="connsiteX2" fmla="*/ 8974994 w 24863884"/>
                  <a:gd name="connsiteY2" fmla="*/ 6506621 h 7757966"/>
                  <a:gd name="connsiteX3" fmla="*/ 7791952 w 24863884"/>
                  <a:gd name="connsiteY3" fmla="*/ 64044 h 7757966"/>
                  <a:gd name="connsiteX4" fmla="*/ 24863884 w 24863884"/>
                  <a:gd name="connsiteY4" fmla="*/ 1519817 h 7757966"/>
                  <a:gd name="connsiteX0" fmla="*/ 0 w 24863884"/>
                  <a:gd name="connsiteY0" fmla="*/ 7757754 h 7757901"/>
                  <a:gd name="connsiteX1" fmla="*/ 5651678 w 24863884"/>
                  <a:gd name="connsiteY1" fmla="*/ 7470579 h 7757901"/>
                  <a:gd name="connsiteX2" fmla="*/ 7277747 w 24863884"/>
                  <a:gd name="connsiteY2" fmla="*/ 6755535 h 7757901"/>
                  <a:gd name="connsiteX3" fmla="*/ 7791952 w 24863884"/>
                  <a:gd name="connsiteY3" fmla="*/ 64044 h 7757901"/>
                  <a:gd name="connsiteX4" fmla="*/ 24863884 w 24863884"/>
                  <a:gd name="connsiteY4" fmla="*/ 1519817 h 7757901"/>
                  <a:gd name="connsiteX0" fmla="*/ 0 w 24973383"/>
                  <a:gd name="connsiteY0" fmla="*/ 7651077 h 7651520"/>
                  <a:gd name="connsiteX1" fmla="*/ 5761177 w 24973383"/>
                  <a:gd name="connsiteY1" fmla="*/ 7470579 h 7651520"/>
                  <a:gd name="connsiteX2" fmla="*/ 7387246 w 24973383"/>
                  <a:gd name="connsiteY2" fmla="*/ 6755535 h 7651520"/>
                  <a:gd name="connsiteX3" fmla="*/ 7901451 w 24973383"/>
                  <a:gd name="connsiteY3" fmla="*/ 64044 h 7651520"/>
                  <a:gd name="connsiteX4" fmla="*/ 24973383 w 24973383"/>
                  <a:gd name="connsiteY4" fmla="*/ 1519817 h 7651520"/>
                  <a:gd name="connsiteX0" fmla="*/ 0 w 24973383"/>
                  <a:gd name="connsiteY0" fmla="*/ 7651077 h 7757882"/>
                  <a:gd name="connsiteX1" fmla="*/ 4063929 w 24973383"/>
                  <a:gd name="connsiteY1" fmla="*/ 7701714 h 7757882"/>
                  <a:gd name="connsiteX2" fmla="*/ 7387246 w 24973383"/>
                  <a:gd name="connsiteY2" fmla="*/ 6755535 h 7757882"/>
                  <a:gd name="connsiteX3" fmla="*/ 7901451 w 24973383"/>
                  <a:gd name="connsiteY3" fmla="*/ 64044 h 7757882"/>
                  <a:gd name="connsiteX4" fmla="*/ 24973383 w 24973383"/>
                  <a:gd name="connsiteY4" fmla="*/ 1519817 h 7757882"/>
                  <a:gd name="connsiteX0" fmla="*/ 0 w 21250396"/>
                  <a:gd name="connsiteY0" fmla="*/ 7793314 h 7814385"/>
                  <a:gd name="connsiteX1" fmla="*/ 340942 w 21250396"/>
                  <a:gd name="connsiteY1" fmla="*/ 7701714 h 7814385"/>
                  <a:gd name="connsiteX2" fmla="*/ 3664259 w 21250396"/>
                  <a:gd name="connsiteY2" fmla="*/ 6755535 h 7814385"/>
                  <a:gd name="connsiteX3" fmla="*/ 4178464 w 21250396"/>
                  <a:gd name="connsiteY3" fmla="*/ 64044 h 7814385"/>
                  <a:gd name="connsiteX4" fmla="*/ 21250396 w 21250396"/>
                  <a:gd name="connsiteY4" fmla="*/ 1519817 h 7814385"/>
                  <a:gd name="connsiteX0" fmla="*/ 0 w 21250396"/>
                  <a:gd name="connsiteY0" fmla="*/ 7793314 h 7801036"/>
                  <a:gd name="connsiteX1" fmla="*/ 286196 w 21250396"/>
                  <a:gd name="connsiteY1" fmla="*/ 7666155 h 7801036"/>
                  <a:gd name="connsiteX2" fmla="*/ 3664259 w 21250396"/>
                  <a:gd name="connsiteY2" fmla="*/ 6755535 h 7801036"/>
                  <a:gd name="connsiteX3" fmla="*/ 4178464 w 21250396"/>
                  <a:gd name="connsiteY3" fmla="*/ 64044 h 7801036"/>
                  <a:gd name="connsiteX4" fmla="*/ 21250396 w 21250396"/>
                  <a:gd name="connsiteY4" fmla="*/ 1519817 h 7801036"/>
                  <a:gd name="connsiteX0" fmla="*/ 0 w 26451627"/>
                  <a:gd name="connsiteY0" fmla="*/ 7651078 h 7729820"/>
                  <a:gd name="connsiteX1" fmla="*/ 5487427 w 26451627"/>
                  <a:gd name="connsiteY1" fmla="*/ 7666155 h 7729820"/>
                  <a:gd name="connsiteX2" fmla="*/ 8865490 w 26451627"/>
                  <a:gd name="connsiteY2" fmla="*/ 6755535 h 7729820"/>
                  <a:gd name="connsiteX3" fmla="*/ 9379695 w 26451627"/>
                  <a:gd name="connsiteY3" fmla="*/ 64044 h 7729820"/>
                  <a:gd name="connsiteX4" fmla="*/ 26451627 w 26451627"/>
                  <a:gd name="connsiteY4" fmla="*/ 1519817 h 7729820"/>
                  <a:gd name="connsiteX0" fmla="*/ 0 w 26451627"/>
                  <a:gd name="connsiteY0" fmla="*/ 7651078 h 7743620"/>
                  <a:gd name="connsiteX1" fmla="*/ 5542179 w 26451627"/>
                  <a:gd name="connsiteY1" fmla="*/ 7683935 h 7743620"/>
                  <a:gd name="connsiteX2" fmla="*/ 8865490 w 26451627"/>
                  <a:gd name="connsiteY2" fmla="*/ 6755535 h 7743620"/>
                  <a:gd name="connsiteX3" fmla="*/ 9379695 w 26451627"/>
                  <a:gd name="connsiteY3" fmla="*/ 64044 h 7743620"/>
                  <a:gd name="connsiteX4" fmla="*/ 26451627 w 26451627"/>
                  <a:gd name="connsiteY4" fmla="*/ 1519817 h 7743620"/>
                  <a:gd name="connsiteX0" fmla="*/ 0 w 29298616"/>
                  <a:gd name="connsiteY0" fmla="*/ 7917772 h 7918137"/>
                  <a:gd name="connsiteX1" fmla="*/ 8389168 w 29298616"/>
                  <a:gd name="connsiteY1" fmla="*/ 7683935 h 7918137"/>
                  <a:gd name="connsiteX2" fmla="*/ 11712479 w 29298616"/>
                  <a:gd name="connsiteY2" fmla="*/ 6755535 h 7918137"/>
                  <a:gd name="connsiteX3" fmla="*/ 12226684 w 29298616"/>
                  <a:gd name="connsiteY3" fmla="*/ 64044 h 7918137"/>
                  <a:gd name="connsiteX4" fmla="*/ 29298616 w 29298616"/>
                  <a:gd name="connsiteY4" fmla="*/ 1519817 h 7918137"/>
                  <a:gd name="connsiteX0" fmla="*/ 0 w 29298616"/>
                  <a:gd name="connsiteY0" fmla="*/ 7917772 h 7918137"/>
                  <a:gd name="connsiteX1" fmla="*/ 8389168 w 29298616"/>
                  <a:gd name="connsiteY1" fmla="*/ 7683935 h 7918137"/>
                  <a:gd name="connsiteX2" fmla="*/ 11712479 w 29298616"/>
                  <a:gd name="connsiteY2" fmla="*/ 6755535 h 7918137"/>
                  <a:gd name="connsiteX3" fmla="*/ 12226684 w 29298616"/>
                  <a:gd name="connsiteY3" fmla="*/ 64044 h 7918137"/>
                  <a:gd name="connsiteX4" fmla="*/ 29298616 w 29298616"/>
                  <a:gd name="connsiteY4" fmla="*/ 1519817 h 7918137"/>
                  <a:gd name="connsiteX0" fmla="*/ 0 w 29298616"/>
                  <a:gd name="connsiteY0" fmla="*/ 7917772 h 7917955"/>
                  <a:gd name="connsiteX1" fmla="*/ 8389168 w 29298616"/>
                  <a:gd name="connsiteY1" fmla="*/ 7683935 h 7917955"/>
                  <a:gd name="connsiteX2" fmla="*/ 11712479 w 29298616"/>
                  <a:gd name="connsiteY2" fmla="*/ 6755535 h 7917955"/>
                  <a:gd name="connsiteX3" fmla="*/ 12226684 w 29298616"/>
                  <a:gd name="connsiteY3" fmla="*/ 64044 h 7917955"/>
                  <a:gd name="connsiteX4" fmla="*/ 29298616 w 29298616"/>
                  <a:gd name="connsiteY4" fmla="*/ 1519817 h 7917955"/>
                  <a:gd name="connsiteX0" fmla="*/ 0 w 29298616"/>
                  <a:gd name="connsiteY0" fmla="*/ 7917772 h 7930122"/>
                  <a:gd name="connsiteX1" fmla="*/ 8389168 w 29298616"/>
                  <a:gd name="connsiteY1" fmla="*/ 7683935 h 7930122"/>
                  <a:gd name="connsiteX2" fmla="*/ 11712479 w 29298616"/>
                  <a:gd name="connsiteY2" fmla="*/ 6755535 h 7930122"/>
                  <a:gd name="connsiteX3" fmla="*/ 12226684 w 29298616"/>
                  <a:gd name="connsiteY3" fmla="*/ 64044 h 7930122"/>
                  <a:gd name="connsiteX4" fmla="*/ 29298616 w 29298616"/>
                  <a:gd name="connsiteY4" fmla="*/ 1519817 h 7930122"/>
                  <a:gd name="connsiteX0" fmla="*/ 0 w 29298616"/>
                  <a:gd name="connsiteY0" fmla="*/ 7917772 h 7966651"/>
                  <a:gd name="connsiteX1" fmla="*/ 8389168 w 29298616"/>
                  <a:gd name="connsiteY1" fmla="*/ 7772834 h 7966651"/>
                  <a:gd name="connsiteX2" fmla="*/ 11712479 w 29298616"/>
                  <a:gd name="connsiteY2" fmla="*/ 6755535 h 7966651"/>
                  <a:gd name="connsiteX3" fmla="*/ 12226684 w 29298616"/>
                  <a:gd name="connsiteY3" fmla="*/ 64044 h 7966651"/>
                  <a:gd name="connsiteX4" fmla="*/ 29298616 w 29298616"/>
                  <a:gd name="connsiteY4" fmla="*/ 1519817 h 7966651"/>
                  <a:gd name="connsiteX0" fmla="*/ 0 w 29298616"/>
                  <a:gd name="connsiteY0" fmla="*/ 7917772 h 7922034"/>
                  <a:gd name="connsiteX1" fmla="*/ 8389168 w 29298616"/>
                  <a:gd name="connsiteY1" fmla="*/ 7772834 h 7922034"/>
                  <a:gd name="connsiteX2" fmla="*/ 11712479 w 29298616"/>
                  <a:gd name="connsiteY2" fmla="*/ 6755535 h 7922034"/>
                  <a:gd name="connsiteX3" fmla="*/ 12226684 w 29298616"/>
                  <a:gd name="connsiteY3" fmla="*/ 64044 h 7922034"/>
                  <a:gd name="connsiteX4" fmla="*/ 29298616 w 29298616"/>
                  <a:gd name="connsiteY4" fmla="*/ 1519817 h 7922034"/>
                  <a:gd name="connsiteX0" fmla="*/ 0 w 29298616"/>
                  <a:gd name="connsiteY0" fmla="*/ 7917772 h 7917772"/>
                  <a:gd name="connsiteX1" fmla="*/ 8389168 w 29298616"/>
                  <a:gd name="connsiteY1" fmla="*/ 7772834 h 7917772"/>
                  <a:gd name="connsiteX2" fmla="*/ 11767232 w 29298616"/>
                  <a:gd name="connsiteY2" fmla="*/ 6204371 h 7917772"/>
                  <a:gd name="connsiteX3" fmla="*/ 12226684 w 29298616"/>
                  <a:gd name="connsiteY3" fmla="*/ 64044 h 7917772"/>
                  <a:gd name="connsiteX4" fmla="*/ 29298616 w 29298616"/>
                  <a:gd name="connsiteY4" fmla="*/ 1519817 h 7917772"/>
                  <a:gd name="connsiteX0" fmla="*/ 0 w 29298616"/>
                  <a:gd name="connsiteY0" fmla="*/ 7917772 h 7917772"/>
                  <a:gd name="connsiteX1" fmla="*/ 8443920 w 29298616"/>
                  <a:gd name="connsiteY1" fmla="*/ 7630599 h 7917772"/>
                  <a:gd name="connsiteX2" fmla="*/ 11767232 w 29298616"/>
                  <a:gd name="connsiteY2" fmla="*/ 6204371 h 7917772"/>
                  <a:gd name="connsiteX3" fmla="*/ 12226684 w 29298616"/>
                  <a:gd name="connsiteY3" fmla="*/ 64044 h 7917772"/>
                  <a:gd name="connsiteX4" fmla="*/ 29298616 w 29298616"/>
                  <a:gd name="connsiteY4" fmla="*/ 1519817 h 7917772"/>
                  <a:gd name="connsiteX0" fmla="*/ 0 w 29298616"/>
                  <a:gd name="connsiteY0" fmla="*/ 7846654 h 7846654"/>
                  <a:gd name="connsiteX1" fmla="*/ 8443920 w 29298616"/>
                  <a:gd name="connsiteY1" fmla="*/ 7630599 h 7846654"/>
                  <a:gd name="connsiteX2" fmla="*/ 11767232 w 29298616"/>
                  <a:gd name="connsiteY2" fmla="*/ 6204371 h 7846654"/>
                  <a:gd name="connsiteX3" fmla="*/ 12226684 w 29298616"/>
                  <a:gd name="connsiteY3" fmla="*/ 64044 h 7846654"/>
                  <a:gd name="connsiteX4" fmla="*/ 29298616 w 29298616"/>
                  <a:gd name="connsiteY4" fmla="*/ 1519817 h 7846654"/>
                  <a:gd name="connsiteX0" fmla="*/ 0 w 28860615"/>
                  <a:gd name="connsiteY0" fmla="*/ 7846654 h 7846654"/>
                  <a:gd name="connsiteX1" fmla="*/ 8005919 w 28860615"/>
                  <a:gd name="connsiteY1" fmla="*/ 7630599 h 7846654"/>
                  <a:gd name="connsiteX2" fmla="*/ 11329231 w 28860615"/>
                  <a:gd name="connsiteY2" fmla="*/ 6204371 h 7846654"/>
                  <a:gd name="connsiteX3" fmla="*/ 11788683 w 28860615"/>
                  <a:gd name="connsiteY3" fmla="*/ 64044 h 7846654"/>
                  <a:gd name="connsiteX4" fmla="*/ 28860615 w 28860615"/>
                  <a:gd name="connsiteY4" fmla="*/ 1519817 h 784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615" h="7846654">
                    <a:moveTo>
                      <a:pt x="0" y="7846654"/>
                    </a:moveTo>
                    <a:cubicBezTo>
                      <a:pt x="2814640" y="7774636"/>
                      <a:pt x="6117714" y="7904313"/>
                      <a:pt x="8005919" y="7630599"/>
                    </a:cubicBezTo>
                    <a:cubicBezTo>
                      <a:pt x="9894124" y="7356885"/>
                      <a:pt x="10698770" y="7465463"/>
                      <a:pt x="11329231" y="6204371"/>
                    </a:cubicBezTo>
                    <a:cubicBezTo>
                      <a:pt x="11959692" y="4943279"/>
                      <a:pt x="11491673" y="344400"/>
                      <a:pt x="11788683" y="64044"/>
                    </a:cubicBezTo>
                    <a:cubicBezTo>
                      <a:pt x="11997166" y="-361013"/>
                      <a:pt x="28696450" y="1466911"/>
                      <a:pt x="28860615" y="1519817"/>
                    </a:cubicBezTo>
                  </a:path>
                </a:pathLst>
              </a:custGeom>
              <a:ln w="28575" cmpd="sng">
                <a:solidFill>
                  <a:srgbClr val="FF0000"/>
                </a:solidFill>
              </a:ln>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Arial" pitchFamily="34" charset="0"/>
                  <a:ea typeface="ＭＳ Ｐゴシック" pitchFamily="50" charset="-128"/>
                </a:endParaRPr>
              </a:p>
            </p:txBody>
          </p:sp>
          <p:pic>
            <p:nvPicPr>
              <p:cNvPr id="8" name="図 7">
                <a:extLst>
                  <a:ext uri="{FF2B5EF4-FFF2-40B4-BE49-F238E27FC236}">
                    <a16:creationId xmlns:a16="http://schemas.microsoft.com/office/drawing/2014/main" id="{ECD5CB19-4431-CD47-B7FE-01366067B39C}"/>
                  </a:ext>
                </a:extLst>
              </p:cNvPr>
              <p:cNvPicPr>
                <a:picLocks noChangeAspect="1"/>
              </p:cNvPicPr>
              <p:nvPr/>
            </p:nvPicPr>
            <p:blipFill>
              <a:blip r:embed="rId3"/>
              <a:stretch>
                <a:fillRect/>
              </a:stretch>
            </p:blipFill>
            <p:spPr>
              <a:xfrm>
                <a:off x="-345984" y="3646855"/>
                <a:ext cx="5407082" cy="3295278"/>
              </a:xfrm>
              <a:prstGeom prst="rect">
                <a:avLst/>
              </a:prstGeom>
            </p:spPr>
          </p:pic>
          <p:sp>
            <p:nvSpPr>
              <p:cNvPr id="9" name="テキスト ボックス 8">
                <a:extLst>
                  <a:ext uri="{FF2B5EF4-FFF2-40B4-BE49-F238E27FC236}">
                    <a16:creationId xmlns:a16="http://schemas.microsoft.com/office/drawing/2014/main" id="{8C14C928-D687-C144-908D-87FBA2220495}"/>
                  </a:ext>
                </a:extLst>
              </p:cNvPr>
              <p:cNvSpPr txBox="1"/>
              <p:nvPr/>
            </p:nvSpPr>
            <p:spPr>
              <a:xfrm>
                <a:off x="-96297" y="3666476"/>
                <a:ext cx="4977755" cy="461665"/>
              </a:xfrm>
              <a:prstGeom prst="rect">
                <a:avLst/>
              </a:prstGeom>
              <a:noFill/>
            </p:spPr>
            <p:txBody>
              <a:bodyPr wrap="square" rtlCol="0">
                <a:spAutoFit/>
              </a:bodyPr>
              <a:lstStyle/>
              <a:p>
                <a:pPr algn="ctr"/>
                <a:r>
                  <a:rPr kumimoji="1" lang="ja-JP" altLang="en-US" sz="2400" dirty="0"/>
                  <a:t>・温度</a:t>
                </a:r>
                <a:r>
                  <a:rPr kumimoji="1" lang="en-US" altLang="ja-JP" sz="2400" dirty="0"/>
                  <a:t>-</a:t>
                </a:r>
                <a:r>
                  <a:rPr kumimoji="1" lang="ja-JP" altLang="en-US" sz="2400" dirty="0"/>
                  <a:t>吸収エネルギー</a:t>
                </a:r>
                <a:endParaRPr kumimoji="1" lang="en-GB" altLang="ja-JP" sz="2400" dirty="0"/>
              </a:p>
            </p:txBody>
          </p:sp>
        </p:grpSp>
      </p:grpSp>
    </p:spTree>
    <p:extLst>
      <p:ext uri="{BB962C8B-B14F-4D97-AF65-F5344CB8AC3E}">
        <p14:creationId xmlns:p14="http://schemas.microsoft.com/office/powerpoint/2010/main" val="1818529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385468" y="633850"/>
            <a:ext cx="8604297" cy="5590300"/>
            <a:chOff x="32242" y="255710"/>
            <a:chExt cx="8604297" cy="5590300"/>
          </a:xfrm>
        </p:grpSpPr>
        <p:pic>
          <p:nvPicPr>
            <p:cNvPr id="24" name="図 23">
              <a:extLst>
                <a:ext uri="{FF2B5EF4-FFF2-40B4-BE49-F238E27FC236}">
                  <a16:creationId xmlns:a16="http://schemas.microsoft.com/office/drawing/2014/main" id="{277D743B-4C54-F848-A428-A9CD55FD57D0}"/>
                </a:ext>
              </a:extLst>
            </p:cNvPr>
            <p:cNvPicPr>
              <a:picLocks noChangeAspect="1"/>
            </p:cNvPicPr>
            <p:nvPr/>
          </p:nvPicPr>
          <p:blipFill>
            <a:blip r:embed="rId3"/>
            <a:stretch>
              <a:fillRect/>
            </a:stretch>
          </p:blipFill>
          <p:spPr>
            <a:xfrm>
              <a:off x="32242" y="1629952"/>
              <a:ext cx="5257065" cy="4216058"/>
            </a:xfrm>
            <a:prstGeom prst="rect">
              <a:avLst/>
            </a:prstGeom>
          </p:spPr>
        </p:pic>
        <p:sp>
          <p:nvSpPr>
            <p:cNvPr id="5" name="テキスト ボックス 4">
              <a:extLst>
                <a:ext uri="{FF2B5EF4-FFF2-40B4-BE49-F238E27FC236}">
                  <a16:creationId xmlns:a16="http://schemas.microsoft.com/office/drawing/2014/main" id="{2851B6CC-D08F-44E5-85D1-F094D84A9ECC}"/>
                </a:ext>
              </a:extLst>
            </p:cNvPr>
            <p:cNvSpPr txBox="1"/>
            <p:nvPr/>
          </p:nvSpPr>
          <p:spPr>
            <a:xfrm>
              <a:off x="223847" y="255710"/>
              <a:ext cx="1415772" cy="461665"/>
            </a:xfrm>
            <a:prstGeom prst="rect">
              <a:avLst/>
            </a:prstGeom>
            <a:noFill/>
          </p:spPr>
          <p:txBody>
            <a:bodyPr wrap="none" rtlCol="0">
              <a:spAutoFit/>
            </a:bodyPr>
            <a:lstStyle/>
            <a:p>
              <a:r>
                <a:rPr kumimoji="1" lang="ja-JP" altLang="en-US" sz="2400" dirty="0"/>
                <a:t>引張試験</a:t>
              </a:r>
            </a:p>
          </p:txBody>
        </p:sp>
        <p:sp>
          <p:nvSpPr>
            <p:cNvPr id="16" name="テキスト ボックス 15">
              <a:extLst>
                <a:ext uri="{FF2B5EF4-FFF2-40B4-BE49-F238E27FC236}">
                  <a16:creationId xmlns:a16="http://schemas.microsoft.com/office/drawing/2014/main" id="{7C33D5E4-29B9-2F49-A240-1C88E456DB68}"/>
                </a:ext>
              </a:extLst>
            </p:cNvPr>
            <p:cNvSpPr txBox="1"/>
            <p:nvPr/>
          </p:nvSpPr>
          <p:spPr>
            <a:xfrm>
              <a:off x="1280435" y="1346750"/>
              <a:ext cx="2760692" cy="461665"/>
            </a:xfrm>
            <a:prstGeom prst="rect">
              <a:avLst/>
            </a:prstGeom>
            <a:noFill/>
          </p:spPr>
          <p:txBody>
            <a:bodyPr wrap="none" rtlCol="0">
              <a:spAutoFit/>
            </a:bodyPr>
            <a:lstStyle/>
            <a:p>
              <a:pPr algn="ctr"/>
              <a:r>
                <a:rPr lang="ja-JP" altLang="en-US" sz="2400" dirty="0"/>
                <a:t>・公称応力</a:t>
              </a:r>
              <a:r>
                <a:rPr lang="en-US" altLang="ja-JP" sz="2400" dirty="0"/>
                <a:t>-</a:t>
              </a:r>
              <a:r>
                <a:rPr lang="ja-JP" altLang="en-US" sz="2400" dirty="0"/>
                <a:t>公称歪</a:t>
              </a:r>
              <a:endParaRPr kumimoji="1" lang="ja-JP" altLang="en-US" sz="2400" dirty="0"/>
            </a:p>
          </p:txBody>
        </p:sp>
        <p:sp>
          <p:nvSpPr>
            <p:cNvPr id="17" name="テキスト ボックス 16">
              <a:extLst>
                <a:ext uri="{FF2B5EF4-FFF2-40B4-BE49-F238E27FC236}">
                  <a16:creationId xmlns:a16="http://schemas.microsoft.com/office/drawing/2014/main" id="{0193A289-F392-704E-914E-103B48C74700}"/>
                </a:ext>
              </a:extLst>
            </p:cNvPr>
            <p:cNvSpPr txBox="1"/>
            <p:nvPr/>
          </p:nvSpPr>
          <p:spPr>
            <a:xfrm>
              <a:off x="4915982" y="1573759"/>
              <a:ext cx="3720557" cy="1938992"/>
            </a:xfrm>
            <a:prstGeom prst="rect">
              <a:avLst/>
            </a:prstGeom>
            <a:solidFill>
              <a:schemeClr val="bg1"/>
            </a:solidFill>
            <a:ln>
              <a:solidFill>
                <a:schemeClr val="tx1"/>
              </a:solidFill>
            </a:ln>
          </p:spPr>
          <p:txBody>
            <a:bodyPr wrap="square" rtlCol="0">
              <a:spAutoFit/>
            </a:bodyPr>
            <a:lstStyle/>
            <a:p>
              <a:r>
                <a:rPr lang="ja-JP" altLang="en-US" sz="2400" dirty="0"/>
                <a:t>・グラフから，降伏応力と引張応力は変形温度の低下に伴って大きくなるが，全伸びはほとんど変わらないことがわかる。</a:t>
              </a:r>
              <a:endParaRPr lang="en-US" altLang="ja-JP" sz="2400" dirty="0"/>
            </a:p>
          </p:txBody>
        </p:sp>
        <p:cxnSp>
          <p:nvCxnSpPr>
            <p:cNvPr id="28" name="直線矢印コネクタ 27">
              <a:extLst>
                <a:ext uri="{FF2B5EF4-FFF2-40B4-BE49-F238E27FC236}">
                  <a16:creationId xmlns:a16="http://schemas.microsoft.com/office/drawing/2014/main" id="{C4768332-B4BD-CF49-A442-D30424336C1A}"/>
                </a:ext>
              </a:extLst>
            </p:cNvPr>
            <p:cNvCxnSpPr>
              <a:cxnSpLocks/>
            </p:cNvCxnSpPr>
            <p:nvPr/>
          </p:nvCxnSpPr>
          <p:spPr>
            <a:xfrm>
              <a:off x="6839870" y="3641096"/>
              <a:ext cx="0" cy="4355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3F0D9460-E3A0-2C49-A517-6376046A0247}"/>
                </a:ext>
              </a:extLst>
            </p:cNvPr>
            <p:cNvSpPr txBox="1"/>
            <p:nvPr/>
          </p:nvSpPr>
          <p:spPr>
            <a:xfrm>
              <a:off x="4877823" y="4204982"/>
              <a:ext cx="3758716" cy="1569660"/>
            </a:xfrm>
            <a:prstGeom prst="rect">
              <a:avLst/>
            </a:prstGeom>
            <a:solidFill>
              <a:schemeClr val="bg1"/>
            </a:solidFill>
            <a:ln>
              <a:solidFill>
                <a:schemeClr val="tx1"/>
              </a:solidFill>
            </a:ln>
          </p:spPr>
          <p:txBody>
            <a:bodyPr wrap="square" rtlCol="0">
              <a:spAutoFit/>
            </a:bodyPr>
            <a:lstStyle/>
            <a:p>
              <a:r>
                <a:rPr lang="ja-JP" altLang="en-US" sz="2400" dirty="0"/>
                <a:t>・このことから，実験に用いた材料は，</a:t>
              </a:r>
              <a:r>
                <a:rPr lang="en-US" altLang="ja-JP" sz="2400" dirty="0"/>
                <a:t>77K</a:t>
              </a:r>
              <a:r>
                <a:rPr lang="ja-JP" altLang="en-US" sz="2400" dirty="0"/>
                <a:t>でも良い変形能を示していることがわかる。</a:t>
              </a:r>
              <a:endParaRPr lang="en-US" altLang="ja-JP" sz="2400" dirty="0"/>
            </a:p>
          </p:txBody>
        </p:sp>
        <p:sp>
          <p:nvSpPr>
            <p:cNvPr id="32" name="楕円 264">
              <a:extLst>
                <a:ext uri="{FF2B5EF4-FFF2-40B4-BE49-F238E27FC236}">
                  <a16:creationId xmlns:a16="http://schemas.microsoft.com/office/drawing/2014/main" id="{683EA4CF-F527-0F4B-BDDB-2E5FFB16D3E1}"/>
                </a:ext>
              </a:extLst>
            </p:cNvPr>
            <p:cNvSpPr/>
            <p:nvPr/>
          </p:nvSpPr>
          <p:spPr>
            <a:xfrm>
              <a:off x="958417" y="3450994"/>
              <a:ext cx="119321" cy="125003"/>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3" name="楕円 171">
              <a:extLst>
                <a:ext uri="{FF2B5EF4-FFF2-40B4-BE49-F238E27FC236}">
                  <a16:creationId xmlns:a16="http://schemas.microsoft.com/office/drawing/2014/main" id="{7BBD19D6-A28A-7644-AC0C-823B8D9A36D6}"/>
                </a:ext>
              </a:extLst>
            </p:cNvPr>
            <p:cNvSpPr/>
            <p:nvPr/>
          </p:nvSpPr>
          <p:spPr>
            <a:xfrm>
              <a:off x="1049971" y="2565787"/>
              <a:ext cx="119321" cy="125003"/>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4" name="楕円 172">
              <a:extLst>
                <a:ext uri="{FF2B5EF4-FFF2-40B4-BE49-F238E27FC236}">
                  <a16:creationId xmlns:a16="http://schemas.microsoft.com/office/drawing/2014/main" id="{D5A8CC66-BF11-3142-B05F-2BDA28C11C95}"/>
                </a:ext>
              </a:extLst>
            </p:cNvPr>
            <p:cNvSpPr/>
            <p:nvPr/>
          </p:nvSpPr>
          <p:spPr>
            <a:xfrm>
              <a:off x="1608432" y="3943492"/>
              <a:ext cx="119321" cy="125003"/>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5" name="テキスト ボックス 34">
              <a:extLst>
                <a:ext uri="{FF2B5EF4-FFF2-40B4-BE49-F238E27FC236}">
                  <a16:creationId xmlns:a16="http://schemas.microsoft.com/office/drawing/2014/main" id="{990DAACB-5580-E748-B5F8-A23FBB5F5120}"/>
                </a:ext>
              </a:extLst>
            </p:cNvPr>
            <p:cNvSpPr txBox="1"/>
            <p:nvPr/>
          </p:nvSpPr>
          <p:spPr>
            <a:xfrm>
              <a:off x="1733703" y="3845690"/>
              <a:ext cx="1210588" cy="400110"/>
            </a:xfrm>
            <a:prstGeom prst="rect">
              <a:avLst/>
            </a:prstGeom>
            <a:noFill/>
          </p:spPr>
          <p:txBody>
            <a:bodyPr wrap="none" rtlCol="0">
              <a:spAutoFit/>
            </a:bodyPr>
            <a:lstStyle/>
            <a:p>
              <a:pPr algn="l"/>
              <a:r>
                <a:rPr kumimoji="1" lang="ja-JP" altLang="en-US" sz="2000" dirty="0"/>
                <a:t>降伏応力</a:t>
              </a:r>
            </a:p>
          </p:txBody>
        </p:sp>
        <p:sp>
          <p:nvSpPr>
            <p:cNvPr id="36" name="楕円 174">
              <a:extLst>
                <a:ext uri="{FF2B5EF4-FFF2-40B4-BE49-F238E27FC236}">
                  <a16:creationId xmlns:a16="http://schemas.microsoft.com/office/drawing/2014/main" id="{E9D9B54C-2B30-B14E-BE2A-E00F603A9730}"/>
                </a:ext>
              </a:extLst>
            </p:cNvPr>
            <p:cNvSpPr/>
            <p:nvPr/>
          </p:nvSpPr>
          <p:spPr>
            <a:xfrm>
              <a:off x="2660774" y="2212245"/>
              <a:ext cx="119321" cy="125003"/>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7" name="楕円 176">
              <a:extLst>
                <a:ext uri="{FF2B5EF4-FFF2-40B4-BE49-F238E27FC236}">
                  <a16:creationId xmlns:a16="http://schemas.microsoft.com/office/drawing/2014/main" id="{AF59BD41-6232-9E44-8E61-84A61CF1571A}"/>
                </a:ext>
              </a:extLst>
            </p:cNvPr>
            <p:cNvSpPr/>
            <p:nvPr/>
          </p:nvSpPr>
          <p:spPr>
            <a:xfrm>
              <a:off x="2442972" y="2909311"/>
              <a:ext cx="119321" cy="125003"/>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8" name="楕円 177">
              <a:extLst>
                <a:ext uri="{FF2B5EF4-FFF2-40B4-BE49-F238E27FC236}">
                  <a16:creationId xmlns:a16="http://schemas.microsoft.com/office/drawing/2014/main" id="{1B309293-B6ED-5E4B-A6FE-AB93EE89080C}"/>
                </a:ext>
              </a:extLst>
            </p:cNvPr>
            <p:cNvSpPr/>
            <p:nvPr/>
          </p:nvSpPr>
          <p:spPr>
            <a:xfrm>
              <a:off x="1608432" y="4210509"/>
              <a:ext cx="119321" cy="125003"/>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9" name="テキスト ボックス 38">
              <a:extLst>
                <a:ext uri="{FF2B5EF4-FFF2-40B4-BE49-F238E27FC236}">
                  <a16:creationId xmlns:a16="http://schemas.microsoft.com/office/drawing/2014/main" id="{C38D0253-4460-5046-8DFA-FE73F4B65524}"/>
                </a:ext>
              </a:extLst>
            </p:cNvPr>
            <p:cNvSpPr txBox="1"/>
            <p:nvPr/>
          </p:nvSpPr>
          <p:spPr>
            <a:xfrm>
              <a:off x="1733703" y="4112707"/>
              <a:ext cx="1210588" cy="400110"/>
            </a:xfrm>
            <a:prstGeom prst="rect">
              <a:avLst/>
            </a:prstGeom>
            <a:noFill/>
          </p:spPr>
          <p:txBody>
            <a:bodyPr wrap="none" rtlCol="0">
              <a:spAutoFit/>
            </a:bodyPr>
            <a:lstStyle/>
            <a:p>
              <a:pPr algn="l"/>
              <a:r>
                <a:rPr lang="ja-JP" altLang="en-US" sz="2000" dirty="0"/>
                <a:t>引張応力</a:t>
              </a:r>
              <a:endParaRPr kumimoji="1" lang="ja-JP" altLang="en-US" sz="2000" dirty="0"/>
            </a:p>
          </p:txBody>
        </p:sp>
      </p:grpSp>
      <p:sp>
        <p:nvSpPr>
          <p:cNvPr id="3" name="テキスト ボックス 2"/>
          <p:cNvSpPr txBox="1"/>
          <p:nvPr/>
        </p:nvSpPr>
        <p:spPr>
          <a:xfrm>
            <a:off x="764306" y="6091119"/>
            <a:ext cx="4493538" cy="461665"/>
          </a:xfrm>
          <a:prstGeom prst="rect">
            <a:avLst/>
          </a:prstGeom>
          <a:noFill/>
        </p:spPr>
        <p:txBody>
          <a:bodyPr wrap="none" rtlCol="0">
            <a:spAutoFit/>
          </a:bodyPr>
          <a:lstStyle/>
          <a:p>
            <a:pPr algn="l"/>
            <a:r>
              <a:rPr kumimoji="1" lang="ja-JP" altLang="en-US" sz="2400" dirty="0"/>
              <a:t>公称歪：単位長さ当たりの伸び</a:t>
            </a:r>
          </a:p>
        </p:txBody>
      </p:sp>
      <p:sp>
        <p:nvSpPr>
          <p:cNvPr id="18" name="テキスト ボックス 17"/>
          <p:cNvSpPr txBox="1"/>
          <p:nvPr/>
        </p:nvSpPr>
        <p:spPr>
          <a:xfrm rot="16200000">
            <a:off x="-1914474" y="3675180"/>
            <a:ext cx="4493538" cy="461665"/>
          </a:xfrm>
          <a:prstGeom prst="rect">
            <a:avLst/>
          </a:prstGeom>
          <a:solidFill>
            <a:schemeClr val="bg1"/>
          </a:solidFill>
        </p:spPr>
        <p:txBody>
          <a:bodyPr wrap="none" rtlCol="0">
            <a:spAutoFit/>
          </a:bodyPr>
          <a:lstStyle/>
          <a:p>
            <a:pPr algn="l"/>
            <a:r>
              <a:rPr kumimoji="1" lang="ja-JP" altLang="en-US" sz="2400" dirty="0"/>
              <a:t>公称応力：単位面積当たりの力</a:t>
            </a:r>
          </a:p>
        </p:txBody>
      </p:sp>
    </p:spTree>
    <p:extLst>
      <p:ext uri="{BB962C8B-B14F-4D97-AF65-F5344CB8AC3E}">
        <p14:creationId xmlns:p14="http://schemas.microsoft.com/office/powerpoint/2010/main" val="421890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48672" y="374234"/>
            <a:ext cx="8846657" cy="6109533"/>
            <a:chOff x="226571" y="660961"/>
            <a:chExt cx="8846657" cy="6109533"/>
          </a:xfrm>
        </p:grpSpPr>
        <p:pic>
          <p:nvPicPr>
            <p:cNvPr id="3" name="図 2">
              <a:extLst>
                <a:ext uri="{FF2B5EF4-FFF2-40B4-BE49-F238E27FC236}">
                  <a16:creationId xmlns:a16="http://schemas.microsoft.com/office/drawing/2014/main" id="{7B43C023-B6CE-2A41-B568-035346782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85" y="4092095"/>
              <a:ext cx="3117424" cy="2346272"/>
            </a:xfrm>
            <a:prstGeom prst="rect">
              <a:avLst/>
            </a:prstGeom>
          </p:spPr>
        </p:pic>
        <p:pic>
          <p:nvPicPr>
            <p:cNvPr id="4" name="図 3">
              <a:extLst>
                <a:ext uri="{FF2B5EF4-FFF2-40B4-BE49-F238E27FC236}">
                  <a16:creationId xmlns:a16="http://schemas.microsoft.com/office/drawing/2014/main" id="{EC55E64A-E8EF-CA42-8E7D-1E7A3DD7A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85" y="1419041"/>
              <a:ext cx="3117424" cy="2346272"/>
            </a:xfrm>
            <a:prstGeom prst="rect">
              <a:avLst/>
            </a:prstGeom>
          </p:spPr>
        </p:pic>
        <p:sp>
          <p:nvSpPr>
            <p:cNvPr id="5" name="テキスト ボックス 4">
              <a:extLst>
                <a:ext uri="{FF2B5EF4-FFF2-40B4-BE49-F238E27FC236}">
                  <a16:creationId xmlns:a16="http://schemas.microsoft.com/office/drawing/2014/main" id="{ED0AA8E9-C718-D749-8AAA-EEC6AE04DA9E}"/>
                </a:ext>
              </a:extLst>
            </p:cNvPr>
            <p:cNvSpPr txBox="1"/>
            <p:nvPr/>
          </p:nvSpPr>
          <p:spPr>
            <a:xfrm>
              <a:off x="542112" y="660961"/>
              <a:ext cx="1723549" cy="400110"/>
            </a:xfrm>
            <a:prstGeom prst="rect">
              <a:avLst/>
            </a:prstGeom>
            <a:noFill/>
          </p:spPr>
          <p:txBody>
            <a:bodyPr wrap="none" rtlCol="0">
              <a:spAutoFit/>
            </a:bodyPr>
            <a:lstStyle/>
            <a:p>
              <a:pPr algn="ctr"/>
              <a:r>
                <a:rPr kumimoji="1" lang="ja-JP" altLang="en-US" sz="2000"/>
                <a:t>・歪解析結果</a:t>
              </a:r>
              <a:endParaRPr kumimoji="1" lang="ja-JP" altLang="en-US" sz="2000" dirty="0"/>
            </a:p>
          </p:txBody>
        </p:sp>
        <p:cxnSp>
          <p:nvCxnSpPr>
            <p:cNvPr id="6" name="直線矢印コネクタ 5">
              <a:extLst>
                <a:ext uri="{FF2B5EF4-FFF2-40B4-BE49-F238E27FC236}">
                  <a16:creationId xmlns:a16="http://schemas.microsoft.com/office/drawing/2014/main" id="{14446A53-8C7D-AB48-A820-A611FB221735}"/>
                </a:ext>
              </a:extLst>
            </p:cNvPr>
            <p:cNvCxnSpPr>
              <a:cxnSpLocks/>
            </p:cNvCxnSpPr>
            <p:nvPr/>
          </p:nvCxnSpPr>
          <p:spPr>
            <a:xfrm>
              <a:off x="6662193" y="3671500"/>
              <a:ext cx="0" cy="3712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A32ADCAA-0452-6444-ADFC-E719BDB3CCAD}"/>
                </a:ext>
              </a:extLst>
            </p:cNvPr>
            <p:cNvSpPr txBox="1"/>
            <p:nvPr/>
          </p:nvSpPr>
          <p:spPr>
            <a:xfrm>
              <a:off x="4251159" y="2574030"/>
              <a:ext cx="4822069" cy="1015663"/>
            </a:xfrm>
            <a:prstGeom prst="rect">
              <a:avLst/>
            </a:prstGeom>
            <a:solidFill>
              <a:schemeClr val="bg1"/>
            </a:solidFill>
            <a:ln>
              <a:solidFill>
                <a:schemeClr val="accent1"/>
              </a:solidFill>
            </a:ln>
          </p:spPr>
          <p:txBody>
            <a:bodyPr wrap="square" rtlCol="0">
              <a:spAutoFit/>
            </a:bodyPr>
            <a:lstStyle/>
            <a:p>
              <a:pPr algn="l"/>
              <a:r>
                <a:rPr lang="ja-JP" altLang="en-US" sz="2000"/>
                <a:t>・図を比較すると，青い部分がマルテンサイトに，赤い部分がベイナイトに対応していることがわかる。</a:t>
              </a:r>
              <a:endParaRPr lang="en-US" altLang="ja-JP" sz="2000" dirty="0"/>
            </a:p>
          </p:txBody>
        </p:sp>
        <p:cxnSp>
          <p:nvCxnSpPr>
            <p:cNvPr id="8" name="直線矢印コネクタ 7">
              <a:extLst>
                <a:ext uri="{FF2B5EF4-FFF2-40B4-BE49-F238E27FC236}">
                  <a16:creationId xmlns:a16="http://schemas.microsoft.com/office/drawing/2014/main" id="{E3391883-5EE9-204E-9446-D64FF161F0F4}"/>
                </a:ext>
              </a:extLst>
            </p:cNvPr>
            <p:cNvCxnSpPr/>
            <p:nvPr/>
          </p:nvCxnSpPr>
          <p:spPr>
            <a:xfrm flipV="1">
              <a:off x="358248" y="6233017"/>
              <a:ext cx="0" cy="404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9B690881-5ECB-0C4E-ADC0-6471041BE88A}"/>
                </a:ext>
              </a:extLst>
            </p:cNvPr>
            <p:cNvCxnSpPr>
              <a:cxnSpLocks/>
            </p:cNvCxnSpPr>
            <p:nvPr/>
          </p:nvCxnSpPr>
          <p:spPr>
            <a:xfrm rot="5400000" flipV="1">
              <a:off x="505624" y="6380393"/>
              <a:ext cx="0" cy="4040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5B479993-ED04-2844-9332-D711D25FB75D}"/>
                </a:ext>
              </a:extLst>
            </p:cNvPr>
            <p:cNvSpPr txBox="1"/>
            <p:nvPr/>
          </p:nvSpPr>
          <p:spPr>
            <a:xfrm>
              <a:off x="660314" y="6370384"/>
              <a:ext cx="312906" cy="400110"/>
            </a:xfrm>
            <a:prstGeom prst="rect">
              <a:avLst/>
            </a:prstGeom>
            <a:noFill/>
          </p:spPr>
          <p:txBody>
            <a:bodyPr wrap="none" rtlCol="0">
              <a:spAutoFit/>
            </a:bodyPr>
            <a:lstStyle/>
            <a:p>
              <a:pPr algn="l"/>
              <a:r>
                <a:rPr lang="en-US" altLang="ja-JP" sz="2000" dirty="0"/>
                <a:t>x</a:t>
              </a:r>
              <a:endParaRPr kumimoji="1" lang="ja-JP" altLang="en-US" sz="2000" dirty="0"/>
            </a:p>
          </p:txBody>
        </p:sp>
        <p:sp>
          <p:nvSpPr>
            <p:cNvPr id="11" name="テキスト ボックス 10">
              <a:extLst>
                <a:ext uri="{FF2B5EF4-FFF2-40B4-BE49-F238E27FC236}">
                  <a16:creationId xmlns:a16="http://schemas.microsoft.com/office/drawing/2014/main" id="{787746B4-2F7C-F746-A303-32A91EB81BC7}"/>
                </a:ext>
              </a:extLst>
            </p:cNvPr>
            <p:cNvSpPr txBox="1"/>
            <p:nvPr/>
          </p:nvSpPr>
          <p:spPr>
            <a:xfrm>
              <a:off x="226571" y="5913215"/>
              <a:ext cx="311304" cy="400110"/>
            </a:xfrm>
            <a:prstGeom prst="rect">
              <a:avLst/>
            </a:prstGeom>
            <a:noFill/>
          </p:spPr>
          <p:txBody>
            <a:bodyPr wrap="none" rtlCol="0">
              <a:spAutoFit/>
            </a:bodyPr>
            <a:lstStyle/>
            <a:p>
              <a:pPr algn="l"/>
              <a:r>
                <a:rPr kumimoji="1" lang="en-US" altLang="ja-JP" sz="2000" dirty="0"/>
                <a:t>y</a:t>
              </a:r>
              <a:endParaRPr kumimoji="1" lang="ja-JP" altLang="en-US" sz="2000" dirty="0"/>
            </a:p>
          </p:txBody>
        </p:sp>
        <p:sp>
          <p:nvSpPr>
            <p:cNvPr id="12" name="テキスト ボックス 11">
              <a:extLst>
                <a:ext uri="{FF2B5EF4-FFF2-40B4-BE49-F238E27FC236}">
                  <a16:creationId xmlns:a16="http://schemas.microsoft.com/office/drawing/2014/main" id="{AF554F14-8C34-D44A-BFA1-A3A5E3793C85}"/>
                </a:ext>
              </a:extLst>
            </p:cNvPr>
            <p:cNvSpPr txBox="1"/>
            <p:nvPr/>
          </p:nvSpPr>
          <p:spPr>
            <a:xfrm>
              <a:off x="4251159" y="1023459"/>
              <a:ext cx="4822069" cy="1015663"/>
            </a:xfrm>
            <a:prstGeom prst="rect">
              <a:avLst/>
            </a:prstGeom>
            <a:solidFill>
              <a:schemeClr val="bg1"/>
            </a:solidFill>
            <a:ln>
              <a:solidFill>
                <a:schemeClr val="accent1"/>
              </a:solidFill>
            </a:ln>
          </p:spPr>
          <p:txBody>
            <a:bodyPr wrap="square" rtlCol="0">
              <a:spAutoFit/>
            </a:bodyPr>
            <a:lstStyle/>
            <a:p>
              <a:pPr algn="l"/>
              <a:r>
                <a:rPr lang="ja-JP" altLang="en-US" sz="2000"/>
                <a:t>・図の赤色の部分は</a:t>
              </a:r>
              <a:r>
                <a:rPr lang="en-US" altLang="ja-JP" sz="2000" dirty="0"/>
                <a:t>3%</a:t>
              </a:r>
              <a:r>
                <a:rPr lang="ja-JP" altLang="en-US" sz="2000"/>
                <a:t>以上伸びたことを</a:t>
              </a:r>
              <a:r>
                <a:rPr lang="en-US" altLang="ja-JP" sz="2000" dirty="0"/>
                <a:t>, </a:t>
              </a:r>
              <a:r>
                <a:rPr lang="ja-JP" altLang="en-US" sz="2000"/>
                <a:t>青色の部分はほとんど伸びていないことを示している。</a:t>
              </a:r>
              <a:endParaRPr lang="en-US" altLang="ja-JP" sz="2000" dirty="0"/>
            </a:p>
          </p:txBody>
        </p:sp>
        <p:cxnSp>
          <p:nvCxnSpPr>
            <p:cNvPr id="13" name="直線矢印コネクタ 12">
              <a:extLst>
                <a:ext uri="{FF2B5EF4-FFF2-40B4-BE49-F238E27FC236}">
                  <a16:creationId xmlns:a16="http://schemas.microsoft.com/office/drawing/2014/main" id="{BF66E48C-962A-7F45-BD88-86A5D6ED11FF}"/>
                </a:ext>
              </a:extLst>
            </p:cNvPr>
            <p:cNvCxnSpPr>
              <a:cxnSpLocks/>
            </p:cNvCxnSpPr>
            <p:nvPr/>
          </p:nvCxnSpPr>
          <p:spPr>
            <a:xfrm>
              <a:off x="6662193" y="2120929"/>
              <a:ext cx="0" cy="3712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9321DED-8361-BB4D-B4FC-04989EFC053C}"/>
                </a:ext>
              </a:extLst>
            </p:cNvPr>
            <p:cNvSpPr txBox="1"/>
            <p:nvPr/>
          </p:nvSpPr>
          <p:spPr>
            <a:xfrm>
              <a:off x="4251159" y="4124601"/>
              <a:ext cx="4822069" cy="1015663"/>
            </a:xfrm>
            <a:prstGeom prst="rect">
              <a:avLst/>
            </a:prstGeom>
            <a:solidFill>
              <a:schemeClr val="bg1"/>
            </a:solidFill>
            <a:ln>
              <a:solidFill>
                <a:schemeClr val="accent1"/>
              </a:solidFill>
            </a:ln>
          </p:spPr>
          <p:txBody>
            <a:bodyPr wrap="square" rtlCol="0">
              <a:spAutoFit/>
            </a:bodyPr>
            <a:lstStyle/>
            <a:p>
              <a:pPr algn="l"/>
              <a:r>
                <a:rPr lang="ja-JP" altLang="en-US" sz="2000"/>
                <a:t>・ここから，ベイナイトが主に塑性変形に寄与していることがわかり，低温でも同じことが起こっていると推察される。</a:t>
              </a:r>
              <a:endParaRPr lang="en-US" altLang="ja-JP" sz="2000" dirty="0"/>
            </a:p>
          </p:txBody>
        </p:sp>
        <p:sp>
          <p:nvSpPr>
            <p:cNvPr id="15" name="テキスト ボックス 14">
              <a:extLst>
                <a:ext uri="{FF2B5EF4-FFF2-40B4-BE49-F238E27FC236}">
                  <a16:creationId xmlns:a16="http://schemas.microsoft.com/office/drawing/2014/main" id="{49D8FB9A-E03C-3640-AA78-9A1C7C0229C0}"/>
                </a:ext>
              </a:extLst>
            </p:cNvPr>
            <p:cNvSpPr txBox="1"/>
            <p:nvPr/>
          </p:nvSpPr>
          <p:spPr>
            <a:xfrm>
              <a:off x="4251159" y="5675174"/>
              <a:ext cx="4822069" cy="707886"/>
            </a:xfrm>
            <a:prstGeom prst="rect">
              <a:avLst/>
            </a:prstGeom>
            <a:solidFill>
              <a:schemeClr val="bg1"/>
            </a:solidFill>
            <a:ln>
              <a:solidFill>
                <a:schemeClr val="accent1"/>
              </a:solidFill>
            </a:ln>
          </p:spPr>
          <p:txBody>
            <a:bodyPr wrap="square" rtlCol="0">
              <a:spAutoFit/>
            </a:bodyPr>
            <a:lstStyle/>
            <a:p>
              <a:pPr algn="l"/>
              <a:r>
                <a:rPr lang="ja-JP" altLang="en-US" sz="2000"/>
                <a:t>・このことが低温で複相鋼が良い変形能を示す理由であると考えられる。</a:t>
              </a:r>
              <a:endParaRPr lang="en-US" altLang="ja-JP" sz="2000" dirty="0"/>
            </a:p>
          </p:txBody>
        </p:sp>
        <p:cxnSp>
          <p:nvCxnSpPr>
            <p:cNvPr id="16" name="直線矢印コネクタ 15">
              <a:extLst>
                <a:ext uri="{FF2B5EF4-FFF2-40B4-BE49-F238E27FC236}">
                  <a16:creationId xmlns:a16="http://schemas.microsoft.com/office/drawing/2014/main" id="{4282A8E9-A39E-0446-95D5-914DF059972B}"/>
                </a:ext>
              </a:extLst>
            </p:cNvPr>
            <p:cNvCxnSpPr>
              <a:cxnSpLocks/>
            </p:cNvCxnSpPr>
            <p:nvPr/>
          </p:nvCxnSpPr>
          <p:spPr>
            <a:xfrm>
              <a:off x="6662193" y="5222071"/>
              <a:ext cx="0" cy="3712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0B6D0921-018F-D84D-B545-AC3754DC3593}"/>
                </a:ext>
              </a:extLst>
            </p:cNvPr>
            <p:cNvSpPr txBox="1"/>
            <p:nvPr/>
          </p:nvSpPr>
          <p:spPr>
            <a:xfrm>
              <a:off x="2746998" y="3416926"/>
              <a:ext cx="878227" cy="307777"/>
            </a:xfrm>
            <a:prstGeom prst="rect">
              <a:avLst/>
            </a:prstGeom>
            <a:solidFill>
              <a:schemeClr val="bg1"/>
            </a:solidFill>
          </p:spPr>
          <p:txBody>
            <a:bodyPr wrap="square" rtlCol="0">
              <a:spAutoFit/>
            </a:bodyPr>
            <a:lstStyle/>
            <a:p>
              <a:pPr algn="ctr"/>
              <a:r>
                <a:rPr lang="en-US" altLang="ja-JP" sz="1400" dirty="0"/>
                <a:t>ε=0.057</a:t>
              </a:r>
              <a:endParaRPr kumimoji="1" lang="ja-JP" altLang="en-US" sz="1400" dirty="0"/>
            </a:p>
          </p:txBody>
        </p:sp>
      </p:grpSp>
    </p:spTree>
    <p:extLst>
      <p:ext uri="{BB962C8B-B14F-4D97-AF65-F5344CB8AC3E}">
        <p14:creationId xmlns:p14="http://schemas.microsoft.com/office/powerpoint/2010/main" val="2087093922"/>
      </p:ext>
    </p:extLst>
  </p:cSld>
  <p:clrMapOvr>
    <a:masterClrMapping/>
  </p:clrMapOvr>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lnDef>
      <a:spPr>
        <a:ln w="57150">
          <a:solidFill>
            <a:schemeClr val="tx1"/>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kumimoji="1" sz="2400" dirty="0" smtClean="0"/>
        </a:defPPr>
      </a:lstStyle>
    </a:tx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744</TotalTime>
  <Words>683</Words>
  <Application>Microsoft Macintosh PowerPoint</Application>
  <PresentationFormat>画面に合わせる (4:3)</PresentationFormat>
  <Paragraphs>118</Paragraphs>
  <Slides>11</Slides>
  <Notes>9</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11</vt:i4>
      </vt:variant>
    </vt:vector>
  </HeadingPairs>
  <TitlesOfParts>
    <vt:vector size="19" baseType="lpstr">
      <vt:lpstr>メイリオ</vt:lpstr>
      <vt:lpstr>游ゴシック</vt:lpstr>
      <vt:lpstr>Arial</vt:lpstr>
      <vt:lpstr>Cambria Math</vt:lpstr>
      <vt:lpstr>Times New Roman</vt:lpstr>
      <vt:lpstr>Trebuchet MS</vt:lpstr>
      <vt:lpstr>Wingdings 3</vt:lpstr>
      <vt:lpstr>ファセット</vt:lpstr>
      <vt:lpstr>複相鋼における塑性変形挙動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颯真 山本</dc:creator>
  <cp:lastModifiedBy>山本　颯真</cp:lastModifiedBy>
  <cp:revision>75</cp:revision>
  <dcterms:created xsi:type="dcterms:W3CDTF">2019-06-15T13:52:27Z</dcterms:created>
  <dcterms:modified xsi:type="dcterms:W3CDTF">2021-12-04T04:57:27Z</dcterms:modified>
</cp:coreProperties>
</file>