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1" r:id="rId1"/>
  </p:sldMasterIdLst>
  <p:notesMasterIdLst>
    <p:notesMasterId r:id="rId10"/>
  </p:notesMasterIdLst>
  <p:sldIdLst>
    <p:sldId id="256" r:id="rId2"/>
    <p:sldId id="257" r:id="rId3"/>
    <p:sldId id="263" r:id="rId4"/>
    <p:sldId id="264" r:id="rId5"/>
    <p:sldId id="258"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p:restoredTop sz="92120"/>
  </p:normalViewPr>
  <p:slideViewPr>
    <p:cSldViewPr snapToGrid="0">
      <p:cViewPr>
        <p:scale>
          <a:sx n="93" d="100"/>
          <a:sy n="93" d="100"/>
        </p:scale>
        <p:origin x="464" y="-184"/>
      </p:cViewPr>
      <p:guideLst/>
    </p:cSldViewPr>
  </p:slideViewPr>
  <p:notesTextViewPr>
    <p:cViewPr>
      <p:scale>
        <a:sx n="1" d="1"/>
        <a:sy n="1" d="1"/>
      </p:scale>
      <p:origin x="0" y="-106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03C207-7471-4849-8D86-042F84846488}"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C29DE51-E076-444C-8B2C-DF381D40789D}">
      <dgm:prSet/>
      <dgm:spPr/>
      <dgm:t>
        <a:bodyPr/>
        <a:lstStyle/>
        <a:p>
          <a:r>
            <a:rPr kumimoji="1" lang="ja-JP"/>
            <a:t>近年の気候変動の急進</a:t>
          </a:r>
          <a:endParaRPr lang="en-US" dirty="0"/>
        </a:p>
      </dgm:t>
    </dgm:pt>
    <dgm:pt modelId="{9E553465-79A2-48D5-8C94-B16173B17BD8}" type="parTrans" cxnId="{4A46536D-2AA1-4EBD-B2C8-7FB048AE4D9D}">
      <dgm:prSet/>
      <dgm:spPr/>
      <dgm:t>
        <a:bodyPr/>
        <a:lstStyle/>
        <a:p>
          <a:endParaRPr lang="en-US"/>
        </a:p>
      </dgm:t>
    </dgm:pt>
    <dgm:pt modelId="{6A84B58E-35FE-4DC4-ABEB-6EAD6483F5C3}" type="sibTrans" cxnId="{4A46536D-2AA1-4EBD-B2C8-7FB048AE4D9D}">
      <dgm:prSet/>
      <dgm:spPr/>
      <dgm:t>
        <a:bodyPr/>
        <a:lstStyle/>
        <a:p>
          <a:endParaRPr lang="en-US"/>
        </a:p>
      </dgm:t>
    </dgm:pt>
    <dgm:pt modelId="{C30EDB82-C94C-4831-98D9-1F7ABC62BBDF}">
      <dgm:prSet/>
      <dgm:spPr/>
      <dgm:t>
        <a:bodyPr/>
        <a:lstStyle/>
        <a:p>
          <a:r>
            <a:rPr lang="en-US"/>
            <a:t>132</a:t>
          </a:r>
          <a:r>
            <a:rPr lang="ja-JP"/>
            <a:t>年で</a:t>
          </a:r>
          <a:r>
            <a:rPr lang="en-US"/>
            <a:t>0.85℃</a:t>
          </a:r>
          <a:r>
            <a:rPr lang="ja-JP"/>
            <a:t>の気温上昇</a:t>
          </a:r>
          <a:endParaRPr lang="en-US"/>
        </a:p>
      </dgm:t>
    </dgm:pt>
    <dgm:pt modelId="{4B2D1595-03A2-4654-AB11-CC231871B430}" type="parTrans" cxnId="{28BD1C1E-6C9E-4671-ACC2-4FADC1725F6B}">
      <dgm:prSet/>
      <dgm:spPr/>
      <dgm:t>
        <a:bodyPr/>
        <a:lstStyle/>
        <a:p>
          <a:endParaRPr lang="en-US"/>
        </a:p>
      </dgm:t>
    </dgm:pt>
    <dgm:pt modelId="{1169143F-2D23-4296-9C35-49E2DD710AC1}" type="sibTrans" cxnId="{28BD1C1E-6C9E-4671-ACC2-4FADC1725F6B}">
      <dgm:prSet/>
      <dgm:spPr/>
      <dgm:t>
        <a:bodyPr/>
        <a:lstStyle/>
        <a:p>
          <a:endParaRPr lang="en-US"/>
        </a:p>
      </dgm:t>
    </dgm:pt>
    <dgm:pt modelId="{8E727557-5DA3-4FC7-8AF7-4474E59BE234}">
      <dgm:prSet/>
      <dgm:spPr/>
      <dgm:t>
        <a:bodyPr/>
        <a:lstStyle/>
        <a:p>
          <a:r>
            <a:rPr kumimoji="1" lang="ja-JP"/>
            <a:t>最近</a:t>
          </a:r>
          <a:r>
            <a:rPr kumimoji="1" lang="en-US"/>
            <a:t>30</a:t>
          </a:r>
          <a:r>
            <a:rPr kumimoji="1" lang="ja-JP"/>
            <a:t>年の各</a:t>
          </a:r>
          <a:r>
            <a:rPr kumimoji="1" lang="en-US"/>
            <a:t>10</a:t>
          </a:r>
          <a:r>
            <a:rPr kumimoji="1" lang="ja-JP"/>
            <a:t>年は</a:t>
          </a:r>
          <a:r>
            <a:rPr kumimoji="1" lang="en-US"/>
            <a:t>1850</a:t>
          </a:r>
          <a:r>
            <a:rPr kumimoji="1" lang="ja-JP"/>
            <a:t>年以降で最高温</a:t>
          </a:r>
          <a:endParaRPr lang="en-US"/>
        </a:p>
      </dgm:t>
    </dgm:pt>
    <dgm:pt modelId="{BDDB9A05-4BC8-4848-A794-DC38126A282F}" type="parTrans" cxnId="{46D7AEC7-8652-40C6-9A34-64ABF9BAFB56}">
      <dgm:prSet/>
      <dgm:spPr/>
      <dgm:t>
        <a:bodyPr/>
        <a:lstStyle/>
        <a:p>
          <a:endParaRPr lang="en-US"/>
        </a:p>
      </dgm:t>
    </dgm:pt>
    <dgm:pt modelId="{8D011D43-93B6-402C-A737-0D79867E3364}" type="sibTrans" cxnId="{46D7AEC7-8652-40C6-9A34-64ABF9BAFB56}">
      <dgm:prSet/>
      <dgm:spPr/>
      <dgm:t>
        <a:bodyPr/>
        <a:lstStyle/>
        <a:p>
          <a:endParaRPr lang="en-US"/>
        </a:p>
      </dgm:t>
    </dgm:pt>
    <dgm:pt modelId="{864903C3-F8D9-43E2-93AA-F36C349670A9}">
      <dgm:prSet/>
      <dgm:spPr/>
      <dgm:t>
        <a:bodyPr/>
        <a:lstStyle/>
        <a:p>
          <a:r>
            <a:rPr lang="ja-JP"/>
            <a:t>対策なしで</a:t>
          </a:r>
          <a:r>
            <a:rPr lang="en-US"/>
            <a:t>21</a:t>
          </a:r>
          <a:r>
            <a:rPr lang="ja-JP"/>
            <a:t>世紀末には</a:t>
          </a:r>
          <a:r>
            <a:rPr lang="en-US"/>
            <a:t>2.</a:t>
          </a:r>
          <a:r>
            <a:rPr lang="ja-JP"/>
            <a:t>６</a:t>
          </a:r>
          <a:r>
            <a:rPr lang="en-US"/>
            <a:t>〜4.</a:t>
          </a:r>
          <a:r>
            <a:rPr lang="ja-JP"/>
            <a:t>８℃上昇</a:t>
          </a:r>
          <a:endParaRPr lang="en-US"/>
        </a:p>
      </dgm:t>
    </dgm:pt>
    <dgm:pt modelId="{680A3422-BFAF-475A-BEE8-429F6A739AFC}" type="parTrans" cxnId="{60FCB7CD-77BC-4DC6-AEE7-F98C219E8938}">
      <dgm:prSet/>
      <dgm:spPr/>
      <dgm:t>
        <a:bodyPr/>
        <a:lstStyle/>
        <a:p>
          <a:endParaRPr lang="en-US"/>
        </a:p>
      </dgm:t>
    </dgm:pt>
    <dgm:pt modelId="{AAC16C02-C840-4B86-B1A6-E6A8290D81C2}" type="sibTrans" cxnId="{60FCB7CD-77BC-4DC6-AEE7-F98C219E8938}">
      <dgm:prSet/>
      <dgm:spPr/>
      <dgm:t>
        <a:bodyPr/>
        <a:lstStyle/>
        <a:p>
          <a:endParaRPr lang="en-US"/>
        </a:p>
      </dgm:t>
    </dgm:pt>
    <dgm:pt modelId="{F0182A5E-6E21-46DE-988E-9220A4DBA5A8}">
      <dgm:prSet/>
      <dgm:spPr/>
      <dgm:t>
        <a:bodyPr/>
        <a:lstStyle/>
        <a:p>
          <a:r>
            <a:rPr kumimoji="1" lang="ja-JP"/>
            <a:t>対策ありで</a:t>
          </a:r>
          <a:r>
            <a:rPr kumimoji="1" lang="en-US"/>
            <a:t>21</a:t>
          </a:r>
          <a:r>
            <a:rPr kumimoji="1" lang="ja-JP"/>
            <a:t>世紀末には</a:t>
          </a:r>
          <a:r>
            <a:rPr kumimoji="1" lang="en-US"/>
            <a:t>0.</a:t>
          </a:r>
          <a:r>
            <a:rPr kumimoji="1" lang="ja-JP"/>
            <a:t>３</a:t>
          </a:r>
          <a:r>
            <a:rPr kumimoji="1" lang="en-US"/>
            <a:t>〜1.</a:t>
          </a:r>
          <a:r>
            <a:rPr kumimoji="1" lang="ja-JP"/>
            <a:t>７℃上昇</a:t>
          </a:r>
          <a:endParaRPr lang="en-US"/>
        </a:p>
      </dgm:t>
    </dgm:pt>
    <dgm:pt modelId="{D35662EE-0477-4B03-AE35-8498F9814CD1}" type="parTrans" cxnId="{E2096A4E-878C-4B28-8B1F-69C94CF989DA}">
      <dgm:prSet/>
      <dgm:spPr/>
      <dgm:t>
        <a:bodyPr/>
        <a:lstStyle/>
        <a:p>
          <a:endParaRPr lang="en-US"/>
        </a:p>
      </dgm:t>
    </dgm:pt>
    <dgm:pt modelId="{1F672492-0222-425A-89C8-5B9A346CA252}" type="sibTrans" cxnId="{E2096A4E-878C-4B28-8B1F-69C94CF989DA}">
      <dgm:prSet/>
      <dgm:spPr/>
      <dgm:t>
        <a:bodyPr/>
        <a:lstStyle/>
        <a:p>
          <a:endParaRPr lang="en-US"/>
        </a:p>
      </dgm:t>
    </dgm:pt>
    <dgm:pt modelId="{204E4D24-DD3A-40CF-951B-5934F973EFB8}">
      <dgm:prSet/>
      <dgm:spPr/>
      <dgm:t>
        <a:bodyPr/>
        <a:lstStyle/>
        <a:p>
          <a:r>
            <a:rPr lang="ja-JP"/>
            <a:t>海水面は最大</a:t>
          </a:r>
          <a:r>
            <a:rPr lang="en-US"/>
            <a:t>82cm</a:t>
          </a:r>
          <a:r>
            <a:rPr lang="ja-JP"/>
            <a:t>上昇</a:t>
          </a:r>
          <a:endParaRPr lang="en-US"/>
        </a:p>
      </dgm:t>
    </dgm:pt>
    <dgm:pt modelId="{3B9A2223-C28D-4884-9B70-916FE8088B52}" type="parTrans" cxnId="{38A3FB2D-784F-44BE-9321-74702C211635}">
      <dgm:prSet/>
      <dgm:spPr/>
      <dgm:t>
        <a:bodyPr/>
        <a:lstStyle/>
        <a:p>
          <a:endParaRPr lang="en-US"/>
        </a:p>
      </dgm:t>
    </dgm:pt>
    <dgm:pt modelId="{0BE51867-0AD2-487B-9454-9B772A15D70A}" type="sibTrans" cxnId="{38A3FB2D-784F-44BE-9321-74702C211635}">
      <dgm:prSet/>
      <dgm:spPr/>
      <dgm:t>
        <a:bodyPr/>
        <a:lstStyle/>
        <a:p>
          <a:endParaRPr lang="en-US"/>
        </a:p>
      </dgm:t>
    </dgm:pt>
    <dgm:pt modelId="{4BBAF095-FBBC-431A-AC5D-EA48FB632889}">
      <dgm:prSet/>
      <dgm:spPr/>
      <dgm:t>
        <a:bodyPr/>
        <a:lstStyle/>
        <a:p>
          <a:r>
            <a:rPr kumimoji="1" lang="ja-JP"/>
            <a:t>皮膚がんの発症率が急増中</a:t>
          </a:r>
          <a:endParaRPr lang="en-US" dirty="0"/>
        </a:p>
      </dgm:t>
    </dgm:pt>
    <dgm:pt modelId="{F29EE040-6BC8-4E97-949B-9BDC2B230244}" type="parTrans" cxnId="{44A80605-D3C1-4CC5-BAB1-64CCFB9B0855}">
      <dgm:prSet/>
      <dgm:spPr/>
      <dgm:t>
        <a:bodyPr/>
        <a:lstStyle/>
        <a:p>
          <a:endParaRPr lang="en-US"/>
        </a:p>
      </dgm:t>
    </dgm:pt>
    <dgm:pt modelId="{7839831E-226F-408C-8103-A8E8E3F71C53}" type="sibTrans" cxnId="{44A80605-D3C1-4CC5-BAB1-64CCFB9B0855}">
      <dgm:prSet/>
      <dgm:spPr/>
      <dgm:t>
        <a:bodyPr/>
        <a:lstStyle/>
        <a:p>
          <a:endParaRPr lang="en-US"/>
        </a:p>
      </dgm:t>
    </dgm:pt>
    <dgm:pt modelId="{22D77535-79E0-4142-8C6B-50E12F73AAE7}" type="pres">
      <dgm:prSet presAssocID="{C803C207-7471-4849-8D86-042F84846488}" presName="linear" presStyleCnt="0">
        <dgm:presLayoutVars>
          <dgm:animLvl val="lvl"/>
          <dgm:resizeHandles val="exact"/>
        </dgm:presLayoutVars>
      </dgm:prSet>
      <dgm:spPr/>
    </dgm:pt>
    <dgm:pt modelId="{837ACD51-B3C1-B949-8766-2D80D03F3A5A}" type="pres">
      <dgm:prSet presAssocID="{9C29DE51-E076-444C-8B2C-DF381D40789D}" presName="parentText" presStyleLbl="node1" presStyleIdx="0" presStyleCnt="7">
        <dgm:presLayoutVars>
          <dgm:chMax val="0"/>
          <dgm:bulletEnabled val="1"/>
        </dgm:presLayoutVars>
      </dgm:prSet>
      <dgm:spPr/>
    </dgm:pt>
    <dgm:pt modelId="{CFD5CAE7-5B7D-FB48-A29F-3FD521C193B2}" type="pres">
      <dgm:prSet presAssocID="{6A84B58E-35FE-4DC4-ABEB-6EAD6483F5C3}" presName="spacer" presStyleCnt="0"/>
      <dgm:spPr/>
    </dgm:pt>
    <dgm:pt modelId="{A26EC838-CCA6-2B49-90EE-26FE04589F54}" type="pres">
      <dgm:prSet presAssocID="{C30EDB82-C94C-4831-98D9-1F7ABC62BBDF}" presName="parentText" presStyleLbl="node1" presStyleIdx="1" presStyleCnt="7">
        <dgm:presLayoutVars>
          <dgm:chMax val="0"/>
          <dgm:bulletEnabled val="1"/>
        </dgm:presLayoutVars>
      </dgm:prSet>
      <dgm:spPr/>
    </dgm:pt>
    <dgm:pt modelId="{323B81A1-17B0-3D4D-99DB-B9187048DC85}" type="pres">
      <dgm:prSet presAssocID="{1169143F-2D23-4296-9C35-49E2DD710AC1}" presName="spacer" presStyleCnt="0"/>
      <dgm:spPr/>
    </dgm:pt>
    <dgm:pt modelId="{13A01473-3AD9-2C4A-8872-E545B5F36A84}" type="pres">
      <dgm:prSet presAssocID="{8E727557-5DA3-4FC7-8AF7-4474E59BE234}" presName="parentText" presStyleLbl="node1" presStyleIdx="2" presStyleCnt="7">
        <dgm:presLayoutVars>
          <dgm:chMax val="0"/>
          <dgm:bulletEnabled val="1"/>
        </dgm:presLayoutVars>
      </dgm:prSet>
      <dgm:spPr/>
    </dgm:pt>
    <dgm:pt modelId="{70A4477E-80F1-E94D-BA2A-19572118A8F5}" type="pres">
      <dgm:prSet presAssocID="{8D011D43-93B6-402C-A737-0D79867E3364}" presName="spacer" presStyleCnt="0"/>
      <dgm:spPr/>
    </dgm:pt>
    <dgm:pt modelId="{232B6DC9-C727-7F42-A5E4-463ED633DCA5}" type="pres">
      <dgm:prSet presAssocID="{864903C3-F8D9-43E2-93AA-F36C349670A9}" presName="parentText" presStyleLbl="node1" presStyleIdx="3" presStyleCnt="7">
        <dgm:presLayoutVars>
          <dgm:chMax val="0"/>
          <dgm:bulletEnabled val="1"/>
        </dgm:presLayoutVars>
      </dgm:prSet>
      <dgm:spPr/>
    </dgm:pt>
    <dgm:pt modelId="{0C2B7C68-6276-5549-924B-902FDA98632F}" type="pres">
      <dgm:prSet presAssocID="{AAC16C02-C840-4B86-B1A6-E6A8290D81C2}" presName="spacer" presStyleCnt="0"/>
      <dgm:spPr/>
    </dgm:pt>
    <dgm:pt modelId="{9889B0CA-D372-A041-BEB6-F1D970C3ED53}" type="pres">
      <dgm:prSet presAssocID="{F0182A5E-6E21-46DE-988E-9220A4DBA5A8}" presName="parentText" presStyleLbl="node1" presStyleIdx="4" presStyleCnt="7">
        <dgm:presLayoutVars>
          <dgm:chMax val="0"/>
          <dgm:bulletEnabled val="1"/>
        </dgm:presLayoutVars>
      </dgm:prSet>
      <dgm:spPr/>
    </dgm:pt>
    <dgm:pt modelId="{BE5482E3-87B5-3644-9C70-ABB01B0962B0}" type="pres">
      <dgm:prSet presAssocID="{1F672492-0222-425A-89C8-5B9A346CA252}" presName="spacer" presStyleCnt="0"/>
      <dgm:spPr/>
    </dgm:pt>
    <dgm:pt modelId="{53706CD5-F99E-2C4A-87E8-4A32C81D35CD}" type="pres">
      <dgm:prSet presAssocID="{204E4D24-DD3A-40CF-951B-5934F973EFB8}" presName="parentText" presStyleLbl="node1" presStyleIdx="5" presStyleCnt="7">
        <dgm:presLayoutVars>
          <dgm:chMax val="0"/>
          <dgm:bulletEnabled val="1"/>
        </dgm:presLayoutVars>
      </dgm:prSet>
      <dgm:spPr/>
    </dgm:pt>
    <dgm:pt modelId="{F4969A28-66B1-104B-9ACD-3B42B28985F2}" type="pres">
      <dgm:prSet presAssocID="{0BE51867-0AD2-487B-9454-9B772A15D70A}" presName="spacer" presStyleCnt="0"/>
      <dgm:spPr/>
    </dgm:pt>
    <dgm:pt modelId="{E5A77EFA-17D3-424C-BE8B-C9FF483A3495}" type="pres">
      <dgm:prSet presAssocID="{4BBAF095-FBBC-431A-AC5D-EA48FB632889}" presName="parentText" presStyleLbl="node1" presStyleIdx="6" presStyleCnt="7">
        <dgm:presLayoutVars>
          <dgm:chMax val="0"/>
          <dgm:bulletEnabled val="1"/>
        </dgm:presLayoutVars>
      </dgm:prSet>
      <dgm:spPr/>
    </dgm:pt>
  </dgm:ptLst>
  <dgm:cxnLst>
    <dgm:cxn modelId="{44A80605-D3C1-4CC5-BAB1-64CCFB9B0855}" srcId="{C803C207-7471-4849-8D86-042F84846488}" destId="{4BBAF095-FBBC-431A-AC5D-EA48FB632889}" srcOrd="6" destOrd="0" parTransId="{F29EE040-6BC8-4E97-949B-9BDC2B230244}" sibTransId="{7839831E-226F-408C-8103-A8E8E3F71C53}"/>
    <dgm:cxn modelId="{28BD1C1E-6C9E-4671-ACC2-4FADC1725F6B}" srcId="{C803C207-7471-4849-8D86-042F84846488}" destId="{C30EDB82-C94C-4831-98D9-1F7ABC62BBDF}" srcOrd="1" destOrd="0" parTransId="{4B2D1595-03A2-4654-AB11-CC231871B430}" sibTransId="{1169143F-2D23-4296-9C35-49E2DD710AC1}"/>
    <dgm:cxn modelId="{38A3FB2D-784F-44BE-9321-74702C211635}" srcId="{C803C207-7471-4849-8D86-042F84846488}" destId="{204E4D24-DD3A-40CF-951B-5934F973EFB8}" srcOrd="5" destOrd="0" parTransId="{3B9A2223-C28D-4884-9B70-916FE8088B52}" sibTransId="{0BE51867-0AD2-487B-9454-9B772A15D70A}"/>
    <dgm:cxn modelId="{C94C194B-D305-2640-8F0E-EB4625D7DDFB}" type="presOf" srcId="{8E727557-5DA3-4FC7-8AF7-4474E59BE234}" destId="{13A01473-3AD9-2C4A-8872-E545B5F36A84}" srcOrd="0" destOrd="0" presId="urn:microsoft.com/office/officeart/2005/8/layout/vList2"/>
    <dgm:cxn modelId="{E2096A4E-878C-4B28-8B1F-69C94CF989DA}" srcId="{C803C207-7471-4849-8D86-042F84846488}" destId="{F0182A5E-6E21-46DE-988E-9220A4DBA5A8}" srcOrd="4" destOrd="0" parTransId="{D35662EE-0477-4B03-AE35-8498F9814CD1}" sibTransId="{1F672492-0222-425A-89C8-5B9A346CA252}"/>
    <dgm:cxn modelId="{E1A01D56-91EB-974D-AB58-C899FCC11C9C}" type="presOf" srcId="{4BBAF095-FBBC-431A-AC5D-EA48FB632889}" destId="{E5A77EFA-17D3-424C-BE8B-C9FF483A3495}" srcOrd="0" destOrd="0" presId="urn:microsoft.com/office/officeart/2005/8/layout/vList2"/>
    <dgm:cxn modelId="{5D4A5B56-CF63-C141-8867-6284E115E8FD}" type="presOf" srcId="{864903C3-F8D9-43E2-93AA-F36C349670A9}" destId="{232B6DC9-C727-7F42-A5E4-463ED633DCA5}" srcOrd="0" destOrd="0" presId="urn:microsoft.com/office/officeart/2005/8/layout/vList2"/>
    <dgm:cxn modelId="{4A46536D-2AA1-4EBD-B2C8-7FB048AE4D9D}" srcId="{C803C207-7471-4849-8D86-042F84846488}" destId="{9C29DE51-E076-444C-8B2C-DF381D40789D}" srcOrd="0" destOrd="0" parTransId="{9E553465-79A2-48D5-8C94-B16173B17BD8}" sibTransId="{6A84B58E-35FE-4DC4-ABEB-6EAD6483F5C3}"/>
    <dgm:cxn modelId="{E3CDD67E-B304-4F48-9603-9421A8812D17}" type="presOf" srcId="{9C29DE51-E076-444C-8B2C-DF381D40789D}" destId="{837ACD51-B3C1-B949-8766-2D80D03F3A5A}" srcOrd="0" destOrd="0" presId="urn:microsoft.com/office/officeart/2005/8/layout/vList2"/>
    <dgm:cxn modelId="{36A58582-A7E8-EA47-A9C7-59527EAB5935}" type="presOf" srcId="{C30EDB82-C94C-4831-98D9-1F7ABC62BBDF}" destId="{A26EC838-CCA6-2B49-90EE-26FE04589F54}" srcOrd="0" destOrd="0" presId="urn:microsoft.com/office/officeart/2005/8/layout/vList2"/>
    <dgm:cxn modelId="{88DB849B-B8DA-FF42-98AD-71860829E1C7}" type="presOf" srcId="{C803C207-7471-4849-8D86-042F84846488}" destId="{22D77535-79E0-4142-8C6B-50E12F73AAE7}" srcOrd="0" destOrd="0" presId="urn:microsoft.com/office/officeart/2005/8/layout/vList2"/>
    <dgm:cxn modelId="{46D7AEC7-8652-40C6-9A34-64ABF9BAFB56}" srcId="{C803C207-7471-4849-8D86-042F84846488}" destId="{8E727557-5DA3-4FC7-8AF7-4474E59BE234}" srcOrd="2" destOrd="0" parTransId="{BDDB9A05-4BC8-4848-A794-DC38126A282F}" sibTransId="{8D011D43-93B6-402C-A737-0D79867E3364}"/>
    <dgm:cxn modelId="{60FCB7CD-77BC-4DC6-AEE7-F98C219E8938}" srcId="{C803C207-7471-4849-8D86-042F84846488}" destId="{864903C3-F8D9-43E2-93AA-F36C349670A9}" srcOrd="3" destOrd="0" parTransId="{680A3422-BFAF-475A-BEE8-429F6A739AFC}" sibTransId="{AAC16C02-C840-4B86-B1A6-E6A8290D81C2}"/>
    <dgm:cxn modelId="{EA3044D6-7837-5D4D-B676-880F6B43E320}" type="presOf" srcId="{204E4D24-DD3A-40CF-951B-5934F973EFB8}" destId="{53706CD5-F99E-2C4A-87E8-4A32C81D35CD}" srcOrd="0" destOrd="0" presId="urn:microsoft.com/office/officeart/2005/8/layout/vList2"/>
    <dgm:cxn modelId="{35CB22D7-900D-7044-A7AE-CAC5BE2F6001}" type="presOf" srcId="{F0182A5E-6E21-46DE-988E-9220A4DBA5A8}" destId="{9889B0CA-D372-A041-BEB6-F1D970C3ED53}" srcOrd="0" destOrd="0" presId="urn:microsoft.com/office/officeart/2005/8/layout/vList2"/>
    <dgm:cxn modelId="{C810E02F-CD02-7246-8E35-1C0520185AB7}" type="presParOf" srcId="{22D77535-79E0-4142-8C6B-50E12F73AAE7}" destId="{837ACD51-B3C1-B949-8766-2D80D03F3A5A}" srcOrd="0" destOrd="0" presId="urn:microsoft.com/office/officeart/2005/8/layout/vList2"/>
    <dgm:cxn modelId="{A0D4ECC6-503E-7242-B5A9-DA3F504CBA6D}" type="presParOf" srcId="{22D77535-79E0-4142-8C6B-50E12F73AAE7}" destId="{CFD5CAE7-5B7D-FB48-A29F-3FD521C193B2}" srcOrd="1" destOrd="0" presId="urn:microsoft.com/office/officeart/2005/8/layout/vList2"/>
    <dgm:cxn modelId="{DC9945A4-FC5D-764D-9BEC-91BA4C512CA4}" type="presParOf" srcId="{22D77535-79E0-4142-8C6B-50E12F73AAE7}" destId="{A26EC838-CCA6-2B49-90EE-26FE04589F54}" srcOrd="2" destOrd="0" presId="urn:microsoft.com/office/officeart/2005/8/layout/vList2"/>
    <dgm:cxn modelId="{443F8BB7-8E88-3C4A-8FF6-50C5A6DD8BC7}" type="presParOf" srcId="{22D77535-79E0-4142-8C6B-50E12F73AAE7}" destId="{323B81A1-17B0-3D4D-99DB-B9187048DC85}" srcOrd="3" destOrd="0" presId="urn:microsoft.com/office/officeart/2005/8/layout/vList2"/>
    <dgm:cxn modelId="{A930EC23-1B6A-1148-8D60-F7E22F7C3ACD}" type="presParOf" srcId="{22D77535-79E0-4142-8C6B-50E12F73AAE7}" destId="{13A01473-3AD9-2C4A-8872-E545B5F36A84}" srcOrd="4" destOrd="0" presId="urn:microsoft.com/office/officeart/2005/8/layout/vList2"/>
    <dgm:cxn modelId="{71BF5BF1-91E9-AB41-943A-F1B3AF4BEC30}" type="presParOf" srcId="{22D77535-79E0-4142-8C6B-50E12F73AAE7}" destId="{70A4477E-80F1-E94D-BA2A-19572118A8F5}" srcOrd="5" destOrd="0" presId="urn:microsoft.com/office/officeart/2005/8/layout/vList2"/>
    <dgm:cxn modelId="{A6A8B532-51DF-AB46-8211-26D19CA3740B}" type="presParOf" srcId="{22D77535-79E0-4142-8C6B-50E12F73AAE7}" destId="{232B6DC9-C727-7F42-A5E4-463ED633DCA5}" srcOrd="6" destOrd="0" presId="urn:microsoft.com/office/officeart/2005/8/layout/vList2"/>
    <dgm:cxn modelId="{0189EA64-AB6C-2248-86B1-B6B9459EDBF0}" type="presParOf" srcId="{22D77535-79E0-4142-8C6B-50E12F73AAE7}" destId="{0C2B7C68-6276-5549-924B-902FDA98632F}" srcOrd="7" destOrd="0" presId="urn:microsoft.com/office/officeart/2005/8/layout/vList2"/>
    <dgm:cxn modelId="{0B471940-6FC8-A441-8694-A5550A1A4621}" type="presParOf" srcId="{22D77535-79E0-4142-8C6B-50E12F73AAE7}" destId="{9889B0CA-D372-A041-BEB6-F1D970C3ED53}" srcOrd="8" destOrd="0" presId="urn:microsoft.com/office/officeart/2005/8/layout/vList2"/>
    <dgm:cxn modelId="{F5DB489E-3066-054C-82CC-74648404693B}" type="presParOf" srcId="{22D77535-79E0-4142-8C6B-50E12F73AAE7}" destId="{BE5482E3-87B5-3644-9C70-ABB01B0962B0}" srcOrd="9" destOrd="0" presId="urn:microsoft.com/office/officeart/2005/8/layout/vList2"/>
    <dgm:cxn modelId="{19401BA0-982B-8F4B-BB4F-F9F9C546C6B9}" type="presParOf" srcId="{22D77535-79E0-4142-8C6B-50E12F73AAE7}" destId="{53706CD5-F99E-2C4A-87E8-4A32C81D35CD}" srcOrd="10" destOrd="0" presId="urn:microsoft.com/office/officeart/2005/8/layout/vList2"/>
    <dgm:cxn modelId="{7DD24AB1-B410-CB4C-8299-9E83E1349FE8}" type="presParOf" srcId="{22D77535-79E0-4142-8C6B-50E12F73AAE7}" destId="{F4969A28-66B1-104B-9ACD-3B42B28985F2}" srcOrd="11" destOrd="0" presId="urn:microsoft.com/office/officeart/2005/8/layout/vList2"/>
    <dgm:cxn modelId="{19DD0D94-3EA6-EE40-8CE4-2C8BDAC41625}" type="presParOf" srcId="{22D77535-79E0-4142-8C6B-50E12F73AAE7}" destId="{E5A77EFA-17D3-424C-BE8B-C9FF483A3495}"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C80888-52A8-4500-B402-DF6714284C7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FF95B7A-EE84-49CD-B880-31D9CA86DB0F}">
      <dgm:prSet/>
      <dgm:spPr/>
      <dgm:t>
        <a:bodyPr/>
        <a:lstStyle/>
        <a:p>
          <a:r>
            <a:rPr kumimoji="1" lang="en-US"/>
            <a:t>PubMed</a:t>
          </a:r>
          <a:r>
            <a:rPr kumimoji="1" lang="ja-JP"/>
            <a:t>を用いて</a:t>
          </a:r>
          <a:r>
            <a:rPr kumimoji="1" lang="en-US"/>
            <a:t>skin</a:t>
          </a:r>
          <a:r>
            <a:rPr kumimoji="1" lang="ja-JP"/>
            <a:t> </a:t>
          </a:r>
          <a:r>
            <a:rPr kumimoji="1" lang="en-US"/>
            <a:t>cancer</a:t>
          </a:r>
          <a:r>
            <a:rPr kumimoji="1" lang="ja-JP"/>
            <a:t>、</a:t>
          </a:r>
          <a:r>
            <a:rPr kumimoji="1" lang="en-US"/>
            <a:t>climate</a:t>
          </a:r>
          <a:r>
            <a:rPr kumimoji="1" lang="ja-JP"/>
            <a:t> </a:t>
          </a:r>
          <a:r>
            <a:rPr kumimoji="1" lang="en-US"/>
            <a:t>change</a:t>
          </a:r>
          <a:r>
            <a:rPr kumimoji="1" lang="ja-JP"/>
            <a:t>を検索ワードとして文献検索</a:t>
          </a:r>
          <a:endParaRPr lang="en-US"/>
        </a:p>
      </dgm:t>
    </dgm:pt>
    <dgm:pt modelId="{5B92BA14-4AF1-4E68-B80A-B1DA7544BA32}" type="parTrans" cxnId="{32A4808D-1655-4621-A3BC-9444F1FB5F75}">
      <dgm:prSet/>
      <dgm:spPr/>
      <dgm:t>
        <a:bodyPr/>
        <a:lstStyle/>
        <a:p>
          <a:endParaRPr lang="en-US"/>
        </a:p>
      </dgm:t>
    </dgm:pt>
    <dgm:pt modelId="{E338ADFC-D2B3-49D3-9B7E-0B83AC7B4AC6}" type="sibTrans" cxnId="{32A4808D-1655-4621-A3BC-9444F1FB5F75}">
      <dgm:prSet/>
      <dgm:spPr/>
      <dgm:t>
        <a:bodyPr/>
        <a:lstStyle/>
        <a:p>
          <a:endParaRPr lang="en-US"/>
        </a:p>
      </dgm:t>
    </dgm:pt>
    <dgm:pt modelId="{3E22C8A7-40B0-459A-B8F3-9D2F382A8314}">
      <dgm:prSet/>
      <dgm:spPr/>
      <dgm:t>
        <a:bodyPr/>
        <a:lstStyle/>
        <a:p>
          <a:r>
            <a:rPr kumimoji="1" lang="ja-JP" altLang="en-US"/>
            <a:t>６２４</a:t>
          </a:r>
          <a:r>
            <a:rPr kumimoji="1" lang="ja-JP"/>
            <a:t>件の論文が抽出され、これらを対象文献とした</a:t>
          </a:r>
          <a:endParaRPr lang="en-US" dirty="0"/>
        </a:p>
      </dgm:t>
    </dgm:pt>
    <dgm:pt modelId="{F00A3785-3D70-4F86-9209-120912E31F01}" type="parTrans" cxnId="{EAF91F1D-9EF8-4C5E-8553-B017BC9E898A}">
      <dgm:prSet/>
      <dgm:spPr/>
      <dgm:t>
        <a:bodyPr/>
        <a:lstStyle/>
        <a:p>
          <a:endParaRPr lang="en-US"/>
        </a:p>
      </dgm:t>
    </dgm:pt>
    <dgm:pt modelId="{5C3D5A7A-D14F-48B4-AD9B-55BD78E807D0}" type="sibTrans" cxnId="{EAF91F1D-9EF8-4C5E-8553-B017BC9E898A}">
      <dgm:prSet/>
      <dgm:spPr/>
      <dgm:t>
        <a:bodyPr/>
        <a:lstStyle/>
        <a:p>
          <a:endParaRPr lang="en-US"/>
        </a:p>
      </dgm:t>
    </dgm:pt>
    <dgm:pt modelId="{751E2ACE-34E9-445E-A7E8-C3E67A5572D5}">
      <dgm:prSet/>
      <dgm:spPr/>
      <dgm:t>
        <a:bodyPr/>
        <a:lstStyle/>
        <a:p>
          <a:r>
            <a:rPr kumimoji="1" lang="en-US"/>
            <a:t>global</a:t>
          </a:r>
          <a:r>
            <a:rPr kumimoji="1" lang="ja-JP"/>
            <a:t> </a:t>
          </a:r>
          <a:r>
            <a:rPr kumimoji="1" lang="en-US"/>
            <a:t>warming</a:t>
          </a:r>
          <a:r>
            <a:rPr kumimoji="1" lang="ja-JP"/>
            <a:t>を検索ワードに加え、絞り込み</a:t>
          </a:r>
          <a:endParaRPr lang="en-US"/>
        </a:p>
      </dgm:t>
    </dgm:pt>
    <dgm:pt modelId="{954C9D84-0451-41BB-A9CE-2D0D9AF22B32}" type="parTrans" cxnId="{87FAE9A4-6707-4F17-A8CA-04AF756A8D09}">
      <dgm:prSet/>
      <dgm:spPr/>
      <dgm:t>
        <a:bodyPr/>
        <a:lstStyle/>
        <a:p>
          <a:endParaRPr lang="en-US"/>
        </a:p>
      </dgm:t>
    </dgm:pt>
    <dgm:pt modelId="{10D0E966-4303-4C17-BD26-55D647379D3B}" type="sibTrans" cxnId="{87FAE9A4-6707-4F17-A8CA-04AF756A8D09}">
      <dgm:prSet/>
      <dgm:spPr/>
      <dgm:t>
        <a:bodyPr/>
        <a:lstStyle/>
        <a:p>
          <a:endParaRPr lang="en-US"/>
        </a:p>
      </dgm:t>
    </dgm:pt>
    <dgm:pt modelId="{2118F70A-5FA1-4A21-B716-95D5C270C8CA}">
      <dgm:prSet/>
      <dgm:spPr/>
      <dgm:t>
        <a:bodyPr/>
        <a:lstStyle/>
        <a:p>
          <a:r>
            <a:rPr kumimoji="1" lang="en-US" dirty="0"/>
            <a:t>1２</a:t>
          </a:r>
          <a:r>
            <a:rPr kumimoji="1" lang="ja-JP"/>
            <a:t>件の論文が抽出され、</a:t>
          </a:r>
          <a:r>
            <a:rPr kumimoji="1" lang="en-US" dirty="0"/>
            <a:t>abstract</a:t>
          </a:r>
          <a:r>
            <a:rPr kumimoji="1" lang="ja-JP"/>
            <a:t>を確認し、明らかに関連のない論文を除去</a:t>
          </a:r>
          <a:endParaRPr lang="en-US" dirty="0"/>
        </a:p>
      </dgm:t>
    </dgm:pt>
    <dgm:pt modelId="{4BBC1FF0-7B46-47F1-810E-1B6F64A8EEFC}" type="parTrans" cxnId="{C53013FF-E227-4AC2-891C-AC12BBD2C5DC}">
      <dgm:prSet/>
      <dgm:spPr/>
      <dgm:t>
        <a:bodyPr/>
        <a:lstStyle/>
        <a:p>
          <a:endParaRPr lang="en-US"/>
        </a:p>
      </dgm:t>
    </dgm:pt>
    <dgm:pt modelId="{E553F375-D6C9-4A61-978F-070EE947C878}" type="sibTrans" cxnId="{C53013FF-E227-4AC2-891C-AC12BBD2C5DC}">
      <dgm:prSet/>
      <dgm:spPr/>
      <dgm:t>
        <a:bodyPr/>
        <a:lstStyle/>
        <a:p>
          <a:endParaRPr lang="en-US"/>
        </a:p>
      </dgm:t>
    </dgm:pt>
    <dgm:pt modelId="{560D9867-8993-F149-BEBB-8AF9523BE61A}" type="pres">
      <dgm:prSet presAssocID="{49C80888-52A8-4500-B402-DF6714284C7B}" presName="linear" presStyleCnt="0">
        <dgm:presLayoutVars>
          <dgm:animLvl val="lvl"/>
          <dgm:resizeHandles val="exact"/>
        </dgm:presLayoutVars>
      </dgm:prSet>
      <dgm:spPr/>
    </dgm:pt>
    <dgm:pt modelId="{6C224FC8-60E9-384B-AB60-59D6D6F474AC}" type="pres">
      <dgm:prSet presAssocID="{FFF95B7A-EE84-49CD-B880-31D9CA86DB0F}" presName="parentText" presStyleLbl="node1" presStyleIdx="0" presStyleCnt="4">
        <dgm:presLayoutVars>
          <dgm:chMax val="0"/>
          <dgm:bulletEnabled val="1"/>
        </dgm:presLayoutVars>
      </dgm:prSet>
      <dgm:spPr/>
    </dgm:pt>
    <dgm:pt modelId="{90BA1485-388D-E343-88FB-E3DDB0618DE7}" type="pres">
      <dgm:prSet presAssocID="{E338ADFC-D2B3-49D3-9B7E-0B83AC7B4AC6}" presName="spacer" presStyleCnt="0"/>
      <dgm:spPr/>
    </dgm:pt>
    <dgm:pt modelId="{77BDC39B-F714-D94B-8F08-4A1BC1C50069}" type="pres">
      <dgm:prSet presAssocID="{3E22C8A7-40B0-459A-B8F3-9D2F382A8314}" presName="parentText" presStyleLbl="node1" presStyleIdx="1" presStyleCnt="4">
        <dgm:presLayoutVars>
          <dgm:chMax val="0"/>
          <dgm:bulletEnabled val="1"/>
        </dgm:presLayoutVars>
      </dgm:prSet>
      <dgm:spPr/>
    </dgm:pt>
    <dgm:pt modelId="{531D355E-2C0A-7941-AF74-B0C20337B3C3}" type="pres">
      <dgm:prSet presAssocID="{5C3D5A7A-D14F-48B4-AD9B-55BD78E807D0}" presName="spacer" presStyleCnt="0"/>
      <dgm:spPr/>
    </dgm:pt>
    <dgm:pt modelId="{B1A261E4-0777-DD4E-94F4-9606F2784D5D}" type="pres">
      <dgm:prSet presAssocID="{751E2ACE-34E9-445E-A7E8-C3E67A5572D5}" presName="parentText" presStyleLbl="node1" presStyleIdx="2" presStyleCnt="4">
        <dgm:presLayoutVars>
          <dgm:chMax val="0"/>
          <dgm:bulletEnabled val="1"/>
        </dgm:presLayoutVars>
      </dgm:prSet>
      <dgm:spPr/>
    </dgm:pt>
    <dgm:pt modelId="{3E1CB4BC-32B5-8642-B2A7-A82F30744487}" type="pres">
      <dgm:prSet presAssocID="{10D0E966-4303-4C17-BD26-55D647379D3B}" presName="spacer" presStyleCnt="0"/>
      <dgm:spPr/>
    </dgm:pt>
    <dgm:pt modelId="{EC575C0C-A49F-3441-86BB-5A7486532088}" type="pres">
      <dgm:prSet presAssocID="{2118F70A-5FA1-4A21-B716-95D5C270C8CA}" presName="parentText" presStyleLbl="node1" presStyleIdx="3" presStyleCnt="4">
        <dgm:presLayoutVars>
          <dgm:chMax val="0"/>
          <dgm:bulletEnabled val="1"/>
        </dgm:presLayoutVars>
      </dgm:prSet>
      <dgm:spPr/>
    </dgm:pt>
  </dgm:ptLst>
  <dgm:cxnLst>
    <dgm:cxn modelId="{21D4FA0C-6B92-A047-B8EE-09CEB481B2F1}" type="presOf" srcId="{49C80888-52A8-4500-B402-DF6714284C7B}" destId="{560D9867-8993-F149-BEBB-8AF9523BE61A}" srcOrd="0" destOrd="0" presId="urn:microsoft.com/office/officeart/2005/8/layout/vList2"/>
    <dgm:cxn modelId="{EAF91F1D-9EF8-4C5E-8553-B017BC9E898A}" srcId="{49C80888-52A8-4500-B402-DF6714284C7B}" destId="{3E22C8A7-40B0-459A-B8F3-9D2F382A8314}" srcOrd="1" destOrd="0" parTransId="{F00A3785-3D70-4F86-9209-120912E31F01}" sibTransId="{5C3D5A7A-D14F-48B4-AD9B-55BD78E807D0}"/>
    <dgm:cxn modelId="{DE9A411E-72EA-8943-A02E-5B32902D87D9}" type="presOf" srcId="{2118F70A-5FA1-4A21-B716-95D5C270C8CA}" destId="{EC575C0C-A49F-3441-86BB-5A7486532088}" srcOrd="0" destOrd="0" presId="urn:microsoft.com/office/officeart/2005/8/layout/vList2"/>
    <dgm:cxn modelId="{14A68481-EF3C-0842-B7A7-14E31838CC48}" type="presOf" srcId="{FFF95B7A-EE84-49CD-B880-31D9CA86DB0F}" destId="{6C224FC8-60E9-384B-AB60-59D6D6F474AC}" srcOrd="0" destOrd="0" presId="urn:microsoft.com/office/officeart/2005/8/layout/vList2"/>
    <dgm:cxn modelId="{0FFAF681-B808-0F48-8A20-9E2D47D168FC}" type="presOf" srcId="{3E22C8A7-40B0-459A-B8F3-9D2F382A8314}" destId="{77BDC39B-F714-D94B-8F08-4A1BC1C50069}" srcOrd="0" destOrd="0" presId="urn:microsoft.com/office/officeart/2005/8/layout/vList2"/>
    <dgm:cxn modelId="{32A4808D-1655-4621-A3BC-9444F1FB5F75}" srcId="{49C80888-52A8-4500-B402-DF6714284C7B}" destId="{FFF95B7A-EE84-49CD-B880-31D9CA86DB0F}" srcOrd="0" destOrd="0" parTransId="{5B92BA14-4AF1-4E68-B80A-B1DA7544BA32}" sibTransId="{E338ADFC-D2B3-49D3-9B7E-0B83AC7B4AC6}"/>
    <dgm:cxn modelId="{87FAE9A4-6707-4F17-A8CA-04AF756A8D09}" srcId="{49C80888-52A8-4500-B402-DF6714284C7B}" destId="{751E2ACE-34E9-445E-A7E8-C3E67A5572D5}" srcOrd="2" destOrd="0" parTransId="{954C9D84-0451-41BB-A9CE-2D0D9AF22B32}" sibTransId="{10D0E966-4303-4C17-BD26-55D647379D3B}"/>
    <dgm:cxn modelId="{EC1C25E0-D355-B843-906D-7B5B5DF2F8AF}" type="presOf" srcId="{751E2ACE-34E9-445E-A7E8-C3E67A5572D5}" destId="{B1A261E4-0777-DD4E-94F4-9606F2784D5D}" srcOrd="0" destOrd="0" presId="urn:microsoft.com/office/officeart/2005/8/layout/vList2"/>
    <dgm:cxn modelId="{C53013FF-E227-4AC2-891C-AC12BBD2C5DC}" srcId="{49C80888-52A8-4500-B402-DF6714284C7B}" destId="{2118F70A-5FA1-4A21-B716-95D5C270C8CA}" srcOrd="3" destOrd="0" parTransId="{4BBC1FF0-7B46-47F1-810E-1B6F64A8EEFC}" sibTransId="{E553F375-D6C9-4A61-978F-070EE947C878}"/>
    <dgm:cxn modelId="{6A2B315A-30C8-FB4D-946F-CCB484066DB3}" type="presParOf" srcId="{560D9867-8993-F149-BEBB-8AF9523BE61A}" destId="{6C224FC8-60E9-384B-AB60-59D6D6F474AC}" srcOrd="0" destOrd="0" presId="urn:microsoft.com/office/officeart/2005/8/layout/vList2"/>
    <dgm:cxn modelId="{AE308C77-F5B9-364A-90CF-DF9D431E54F3}" type="presParOf" srcId="{560D9867-8993-F149-BEBB-8AF9523BE61A}" destId="{90BA1485-388D-E343-88FB-E3DDB0618DE7}" srcOrd="1" destOrd="0" presId="urn:microsoft.com/office/officeart/2005/8/layout/vList2"/>
    <dgm:cxn modelId="{B68C7712-99AA-9B4D-9B35-6FC3700C733D}" type="presParOf" srcId="{560D9867-8993-F149-BEBB-8AF9523BE61A}" destId="{77BDC39B-F714-D94B-8F08-4A1BC1C50069}" srcOrd="2" destOrd="0" presId="urn:microsoft.com/office/officeart/2005/8/layout/vList2"/>
    <dgm:cxn modelId="{FC2D6D30-9438-8648-9014-B929A4797FE1}" type="presParOf" srcId="{560D9867-8993-F149-BEBB-8AF9523BE61A}" destId="{531D355E-2C0A-7941-AF74-B0C20337B3C3}" srcOrd="3" destOrd="0" presId="urn:microsoft.com/office/officeart/2005/8/layout/vList2"/>
    <dgm:cxn modelId="{0AA10817-D985-9D4F-B95B-00A188E8BA73}" type="presParOf" srcId="{560D9867-8993-F149-BEBB-8AF9523BE61A}" destId="{B1A261E4-0777-DD4E-94F4-9606F2784D5D}" srcOrd="4" destOrd="0" presId="urn:microsoft.com/office/officeart/2005/8/layout/vList2"/>
    <dgm:cxn modelId="{D43594B0-D458-C048-AB24-CF8281A5E67C}" type="presParOf" srcId="{560D9867-8993-F149-BEBB-8AF9523BE61A}" destId="{3E1CB4BC-32B5-8642-B2A7-A82F30744487}" srcOrd="5" destOrd="0" presId="urn:microsoft.com/office/officeart/2005/8/layout/vList2"/>
    <dgm:cxn modelId="{323A629D-068F-2F4F-9408-DD8E6B9AA82D}" type="presParOf" srcId="{560D9867-8993-F149-BEBB-8AF9523BE61A}" destId="{EC575C0C-A49F-3441-86BB-5A7486532088}"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129F27-1279-41B3-83E6-80AC900C50FE}" type="doc">
      <dgm:prSet loTypeId="urn:microsoft.com/office/officeart/2005/8/layout/vList2" loCatId="list" qsTypeId="urn:microsoft.com/office/officeart/2005/8/quickstyle/simple4" qsCatId="simple" csTypeId="urn:microsoft.com/office/officeart/2005/8/colors/colorful1" csCatId="colorful"/>
      <dgm:spPr/>
      <dgm:t>
        <a:bodyPr/>
        <a:lstStyle/>
        <a:p>
          <a:endParaRPr lang="en-US"/>
        </a:p>
      </dgm:t>
    </dgm:pt>
    <dgm:pt modelId="{2E50A038-B31F-44F7-8644-DB59720E1A71}">
      <dgm:prSet/>
      <dgm:spPr/>
      <dgm:t>
        <a:bodyPr/>
        <a:lstStyle/>
        <a:p>
          <a:r>
            <a:rPr kumimoji="1" lang="ja-JP"/>
            <a:t>皮膚は環境の影響を最も受けやすく、皮膚疾患は気候の影響を受けやすい</a:t>
          </a:r>
          <a:endParaRPr lang="en-US"/>
        </a:p>
      </dgm:t>
    </dgm:pt>
    <dgm:pt modelId="{721E5E88-2079-4402-8332-1813659F4701}" type="parTrans" cxnId="{E7F00135-54A9-4B7C-B608-2F823E7E3468}">
      <dgm:prSet/>
      <dgm:spPr/>
      <dgm:t>
        <a:bodyPr/>
        <a:lstStyle/>
        <a:p>
          <a:endParaRPr lang="en-US"/>
        </a:p>
      </dgm:t>
    </dgm:pt>
    <dgm:pt modelId="{75F276CF-5554-4B2C-82D8-A8A28404796E}" type="sibTrans" cxnId="{E7F00135-54A9-4B7C-B608-2F823E7E3468}">
      <dgm:prSet/>
      <dgm:spPr/>
      <dgm:t>
        <a:bodyPr/>
        <a:lstStyle/>
        <a:p>
          <a:endParaRPr lang="en-US"/>
        </a:p>
      </dgm:t>
    </dgm:pt>
    <dgm:pt modelId="{0D6EA2E1-FE6E-4329-B267-C0BF48260FA5}">
      <dgm:prSet/>
      <dgm:spPr/>
      <dgm:t>
        <a:bodyPr/>
        <a:lstStyle/>
        <a:p>
          <a:r>
            <a:rPr kumimoji="1" lang="ja-JP"/>
            <a:t>皮膚がんのリスクは紫外線の曝露が最も重要</a:t>
          </a:r>
          <a:endParaRPr lang="en-US"/>
        </a:p>
      </dgm:t>
    </dgm:pt>
    <dgm:pt modelId="{621F9043-EC2B-48B1-A9D1-9A344AE50505}" type="parTrans" cxnId="{F32555FD-C4C0-459A-A3A2-846E7D5CFF68}">
      <dgm:prSet/>
      <dgm:spPr/>
      <dgm:t>
        <a:bodyPr/>
        <a:lstStyle/>
        <a:p>
          <a:endParaRPr lang="en-US"/>
        </a:p>
      </dgm:t>
    </dgm:pt>
    <dgm:pt modelId="{683CF4E1-4B35-4FBA-99C0-1E39D7908691}" type="sibTrans" cxnId="{F32555FD-C4C0-459A-A3A2-846E7D5CFF68}">
      <dgm:prSet/>
      <dgm:spPr/>
      <dgm:t>
        <a:bodyPr/>
        <a:lstStyle/>
        <a:p>
          <a:endParaRPr lang="en-US"/>
        </a:p>
      </dgm:t>
    </dgm:pt>
    <dgm:pt modelId="{732FF1E2-A9FD-4C5B-A0F0-2B088E235F27}">
      <dgm:prSet/>
      <dgm:spPr/>
      <dgm:t>
        <a:bodyPr/>
        <a:lstStyle/>
        <a:p>
          <a:r>
            <a:rPr kumimoji="1" lang="ja-JP"/>
            <a:t>さまざまな気候変動関連の要因が寄与していると考えられる</a:t>
          </a:r>
          <a:endParaRPr lang="en-US"/>
        </a:p>
      </dgm:t>
    </dgm:pt>
    <dgm:pt modelId="{2B4931A7-1E52-4824-BBB4-4A4967D76949}" type="parTrans" cxnId="{1978904D-0E12-48B7-8627-C65E13EFF1AE}">
      <dgm:prSet/>
      <dgm:spPr/>
      <dgm:t>
        <a:bodyPr/>
        <a:lstStyle/>
        <a:p>
          <a:endParaRPr lang="en-US"/>
        </a:p>
      </dgm:t>
    </dgm:pt>
    <dgm:pt modelId="{D384BCF9-9D3A-40BA-8E09-0E0A17A1DB24}" type="sibTrans" cxnId="{1978904D-0E12-48B7-8627-C65E13EFF1AE}">
      <dgm:prSet/>
      <dgm:spPr/>
      <dgm:t>
        <a:bodyPr/>
        <a:lstStyle/>
        <a:p>
          <a:endParaRPr lang="en-US"/>
        </a:p>
      </dgm:t>
    </dgm:pt>
    <dgm:pt modelId="{9278F7C7-8333-4581-94E3-7C6845DF4F75}">
      <dgm:prSet/>
      <dgm:spPr/>
      <dgm:t>
        <a:bodyPr/>
        <a:lstStyle/>
        <a:p>
          <a:r>
            <a:rPr kumimoji="1" lang="ja-JP"/>
            <a:t>オゾン層破壊に関連した皮膚がんのリスク推定では英国で年間</a:t>
          </a:r>
          <a:r>
            <a:rPr kumimoji="1" lang="en-US"/>
            <a:t>5000</a:t>
          </a:r>
          <a:r>
            <a:rPr kumimoji="1" lang="ja-JP"/>
            <a:t>件の皮膚癌発生ピークが追加されると考えられている</a:t>
          </a:r>
          <a:endParaRPr lang="en-US"/>
        </a:p>
      </dgm:t>
    </dgm:pt>
    <dgm:pt modelId="{EDDD78E3-5AA0-4319-8429-46C03738014F}" type="parTrans" cxnId="{A7211E67-5CBE-465C-9634-ADFCDE4CB807}">
      <dgm:prSet/>
      <dgm:spPr/>
      <dgm:t>
        <a:bodyPr/>
        <a:lstStyle/>
        <a:p>
          <a:endParaRPr lang="en-US"/>
        </a:p>
      </dgm:t>
    </dgm:pt>
    <dgm:pt modelId="{33E0D31C-22BB-4A24-8F8D-058CF9480D9E}" type="sibTrans" cxnId="{A7211E67-5CBE-465C-9634-ADFCDE4CB807}">
      <dgm:prSet/>
      <dgm:spPr/>
      <dgm:t>
        <a:bodyPr/>
        <a:lstStyle/>
        <a:p>
          <a:endParaRPr lang="en-US"/>
        </a:p>
      </dgm:t>
    </dgm:pt>
    <dgm:pt modelId="{320DDE66-2231-4AA0-BE94-956392F8E37E}">
      <dgm:prSet/>
      <dgm:spPr/>
      <dgm:t>
        <a:bodyPr/>
        <a:lstStyle/>
        <a:p>
          <a:r>
            <a:rPr kumimoji="1" lang="ja-JP"/>
            <a:t>異常気温などにより紫外線曝露量の増加が懸念されている</a:t>
          </a:r>
          <a:endParaRPr lang="en-US"/>
        </a:p>
      </dgm:t>
    </dgm:pt>
    <dgm:pt modelId="{40A70AEE-CDD6-446A-B20D-07D61614C982}" type="parTrans" cxnId="{FAC0F404-B973-48CC-8D68-11F8AD047253}">
      <dgm:prSet/>
      <dgm:spPr/>
      <dgm:t>
        <a:bodyPr/>
        <a:lstStyle/>
        <a:p>
          <a:endParaRPr lang="en-US"/>
        </a:p>
      </dgm:t>
    </dgm:pt>
    <dgm:pt modelId="{47E8AA7D-A854-4CE8-8F68-6027DCF103F0}" type="sibTrans" cxnId="{FAC0F404-B973-48CC-8D68-11F8AD047253}">
      <dgm:prSet/>
      <dgm:spPr/>
      <dgm:t>
        <a:bodyPr/>
        <a:lstStyle/>
        <a:p>
          <a:endParaRPr lang="en-US"/>
        </a:p>
      </dgm:t>
    </dgm:pt>
    <dgm:pt modelId="{493E42EB-763F-FD4D-967E-3235BE550192}" type="pres">
      <dgm:prSet presAssocID="{EA129F27-1279-41B3-83E6-80AC900C50FE}" presName="linear" presStyleCnt="0">
        <dgm:presLayoutVars>
          <dgm:animLvl val="lvl"/>
          <dgm:resizeHandles val="exact"/>
        </dgm:presLayoutVars>
      </dgm:prSet>
      <dgm:spPr/>
    </dgm:pt>
    <dgm:pt modelId="{797A4032-1807-8E4C-A715-2F59B347D032}" type="pres">
      <dgm:prSet presAssocID="{2E50A038-B31F-44F7-8644-DB59720E1A71}" presName="parentText" presStyleLbl="node1" presStyleIdx="0" presStyleCnt="5">
        <dgm:presLayoutVars>
          <dgm:chMax val="0"/>
          <dgm:bulletEnabled val="1"/>
        </dgm:presLayoutVars>
      </dgm:prSet>
      <dgm:spPr/>
    </dgm:pt>
    <dgm:pt modelId="{8BED6B34-1FC6-9C44-B21E-426D535C582A}" type="pres">
      <dgm:prSet presAssocID="{75F276CF-5554-4B2C-82D8-A8A28404796E}" presName="spacer" presStyleCnt="0"/>
      <dgm:spPr/>
    </dgm:pt>
    <dgm:pt modelId="{75F67DD9-6E00-3746-A8B9-185DEB77F5B1}" type="pres">
      <dgm:prSet presAssocID="{0D6EA2E1-FE6E-4329-B267-C0BF48260FA5}" presName="parentText" presStyleLbl="node1" presStyleIdx="1" presStyleCnt="5">
        <dgm:presLayoutVars>
          <dgm:chMax val="0"/>
          <dgm:bulletEnabled val="1"/>
        </dgm:presLayoutVars>
      </dgm:prSet>
      <dgm:spPr/>
    </dgm:pt>
    <dgm:pt modelId="{11269EC9-FFF8-2245-B8C2-BB088DD14EF5}" type="pres">
      <dgm:prSet presAssocID="{683CF4E1-4B35-4FBA-99C0-1E39D7908691}" presName="spacer" presStyleCnt="0"/>
      <dgm:spPr/>
    </dgm:pt>
    <dgm:pt modelId="{8BA26D30-2B85-0C49-86C6-AC3A14627D17}" type="pres">
      <dgm:prSet presAssocID="{732FF1E2-A9FD-4C5B-A0F0-2B088E235F27}" presName="parentText" presStyleLbl="node1" presStyleIdx="2" presStyleCnt="5">
        <dgm:presLayoutVars>
          <dgm:chMax val="0"/>
          <dgm:bulletEnabled val="1"/>
        </dgm:presLayoutVars>
      </dgm:prSet>
      <dgm:spPr/>
    </dgm:pt>
    <dgm:pt modelId="{6649AADC-DD4E-2043-90EC-2AC654EA76DB}" type="pres">
      <dgm:prSet presAssocID="{D384BCF9-9D3A-40BA-8E09-0E0A17A1DB24}" presName="spacer" presStyleCnt="0"/>
      <dgm:spPr/>
    </dgm:pt>
    <dgm:pt modelId="{A0BE6715-4C45-0E45-9B34-D9CE51C73411}" type="pres">
      <dgm:prSet presAssocID="{9278F7C7-8333-4581-94E3-7C6845DF4F75}" presName="parentText" presStyleLbl="node1" presStyleIdx="3" presStyleCnt="5">
        <dgm:presLayoutVars>
          <dgm:chMax val="0"/>
          <dgm:bulletEnabled val="1"/>
        </dgm:presLayoutVars>
      </dgm:prSet>
      <dgm:spPr/>
    </dgm:pt>
    <dgm:pt modelId="{16868519-4BCC-B342-8AFC-2B4E140BE0EF}" type="pres">
      <dgm:prSet presAssocID="{33E0D31C-22BB-4A24-8F8D-058CF9480D9E}" presName="spacer" presStyleCnt="0"/>
      <dgm:spPr/>
    </dgm:pt>
    <dgm:pt modelId="{19C40214-C918-454D-99EE-5E51D487925E}" type="pres">
      <dgm:prSet presAssocID="{320DDE66-2231-4AA0-BE94-956392F8E37E}" presName="parentText" presStyleLbl="node1" presStyleIdx="4" presStyleCnt="5">
        <dgm:presLayoutVars>
          <dgm:chMax val="0"/>
          <dgm:bulletEnabled val="1"/>
        </dgm:presLayoutVars>
      </dgm:prSet>
      <dgm:spPr/>
    </dgm:pt>
  </dgm:ptLst>
  <dgm:cxnLst>
    <dgm:cxn modelId="{FAC0F404-B973-48CC-8D68-11F8AD047253}" srcId="{EA129F27-1279-41B3-83E6-80AC900C50FE}" destId="{320DDE66-2231-4AA0-BE94-956392F8E37E}" srcOrd="4" destOrd="0" parTransId="{40A70AEE-CDD6-446A-B20D-07D61614C982}" sibTransId="{47E8AA7D-A854-4CE8-8F68-6027DCF103F0}"/>
    <dgm:cxn modelId="{E7F00135-54A9-4B7C-B608-2F823E7E3468}" srcId="{EA129F27-1279-41B3-83E6-80AC900C50FE}" destId="{2E50A038-B31F-44F7-8644-DB59720E1A71}" srcOrd="0" destOrd="0" parTransId="{721E5E88-2079-4402-8332-1813659F4701}" sibTransId="{75F276CF-5554-4B2C-82D8-A8A28404796E}"/>
    <dgm:cxn modelId="{4F1FBB38-1B10-9C4E-9E0A-8B84181EFB3D}" type="presOf" srcId="{732FF1E2-A9FD-4C5B-A0F0-2B088E235F27}" destId="{8BA26D30-2B85-0C49-86C6-AC3A14627D17}" srcOrd="0" destOrd="0" presId="urn:microsoft.com/office/officeart/2005/8/layout/vList2"/>
    <dgm:cxn modelId="{51D6ED45-7B63-514D-ADAD-D079FD56B779}" type="presOf" srcId="{EA129F27-1279-41B3-83E6-80AC900C50FE}" destId="{493E42EB-763F-FD4D-967E-3235BE550192}" srcOrd="0" destOrd="0" presId="urn:microsoft.com/office/officeart/2005/8/layout/vList2"/>
    <dgm:cxn modelId="{1978904D-0E12-48B7-8627-C65E13EFF1AE}" srcId="{EA129F27-1279-41B3-83E6-80AC900C50FE}" destId="{732FF1E2-A9FD-4C5B-A0F0-2B088E235F27}" srcOrd="2" destOrd="0" parTransId="{2B4931A7-1E52-4824-BBB4-4A4967D76949}" sibTransId="{D384BCF9-9D3A-40BA-8E09-0E0A17A1DB24}"/>
    <dgm:cxn modelId="{A7211E67-5CBE-465C-9634-ADFCDE4CB807}" srcId="{EA129F27-1279-41B3-83E6-80AC900C50FE}" destId="{9278F7C7-8333-4581-94E3-7C6845DF4F75}" srcOrd="3" destOrd="0" parTransId="{EDDD78E3-5AA0-4319-8429-46C03738014F}" sibTransId="{33E0D31C-22BB-4A24-8F8D-058CF9480D9E}"/>
    <dgm:cxn modelId="{3AF82EB9-6C1D-5344-B366-8CEA9AC1C125}" type="presOf" srcId="{9278F7C7-8333-4581-94E3-7C6845DF4F75}" destId="{A0BE6715-4C45-0E45-9B34-D9CE51C73411}" srcOrd="0" destOrd="0" presId="urn:microsoft.com/office/officeart/2005/8/layout/vList2"/>
    <dgm:cxn modelId="{24D301C3-2CC1-3940-BB18-FA8B1A0D5E8C}" type="presOf" srcId="{2E50A038-B31F-44F7-8644-DB59720E1A71}" destId="{797A4032-1807-8E4C-A715-2F59B347D032}" srcOrd="0" destOrd="0" presId="urn:microsoft.com/office/officeart/2005/8/layout/vList2"/>
    <dgm:cxn modelId="{712050EE-EBC1-6E44-9D56-E9FB2F718832}" type="presOf" srcId="{320DDE66-2231-4AA0-BE94-956392F8E37E}" destId="{19C40214-C918-454D-99EE-5E51D487925E}" srcOrd="0" destOrd="0" presId="urn:microsoft.com/office/officeart/2005/8/layout/vList2"/>
    <dgm:cxn modelId="{F32555FD-C4C0-459A-A3A2-846E7D5CFF68}" srcId="{EA129F27-1279-41B3-83E6-80AC900C50FE}" destId="{0D6EA2E1-FE6E-4329-B267-C0BF48260FA5}" srcOrd="1" destOrd="0" parTransId="{621F9043-EC2B-48B1-A9D1-9A344AE50505}" sibTransId="{683CF4E1-4B35-4FBA-99C0-1E39D7908691}"/>
    <dgm:cxn modelId="{5D3EB0FE-803D-2443-8D33-A72F76D45926}" type="presOf" srcId="{0D6EA2E1-FE6E-4329-B267-C0BF48260FA5}" destId="{75F67DD9-6E00-3746-A8B9-185DEB77F5B1}" srcOrd="0" destOrd="0" presId="urn:microsoft.com/office/officeart/2005/8/layout/vList2"/>
    <dgm:cxn modelId="{480DB47F-0407-AF40-81FF-BCE94157EBCE}" type="presParOf" srcId="{493E42EB-763F-FD4D-967E-3235BE550192}" destId="{797A4032-1807-8E4C-A715-2F59B347D032}" srcOrd="0" destOrd="0" presId="urn:microsoft.com/office/officeart/2005/8/layout/vList2"/>
    <dgm:cxn modelId="{86E64A73-F2E1-AB40-8212-5F52DA2702CB}" type="presParOf" srcId="{493E42EB-763F-FD4D-967E-3235BE550192}" destId="{8BED6B34-1FC6-9C44-B21E-426D535C582A}" srcOrd="1" destOrd="0" presId="urn:microsoft.com/office/officeart/2005/8/layout/vList2"/>
    <dgm:cxn modelId="{AFBA1946-68B4-2E4A-BFB0-4CEB96E57325}" type="presParOf" srcId="{493E42EB-763F-FD4D-967E-3235BE550192}" destId="{75F67DD9-6E00-3746-A8B9-185DEB77F5B1}" srcOrd="2" destOrd="0" presId="urn:microsoft.com/office/officeart/2005/8/layout/vList2"/>
    <dgm:cxn modelId="{F76B710C-5B52-D64F-994B-37229CC743A1}" type="presParOf" srcId="{493E42EB-763F-FD4D-967E-3235BE550192}" destId="{11269EC9-FFF8-2245-B8C2-BB088DD14EF5}" srcOrd="3" destOrd="0" presId="urn:microsoft.com/office/officeart/2005/8/layout/vList2"/>
    <dgm:cxn modelId="{E7453D9C-3901-0F4A-8F01-599926DF38DA}" type="presParOf" srcId="{493E42EB-763F-FD4D-967E-3235BE550192}" destId="{8BA26D30-2B85-0C49-86C6-AC3A14627D17}" srcOrd="4" destOrd="0" presId="urn:microsoft.com/office/officeart/2005/8/layout/vList2"/>
    <dgm:cxn modelId="{F8F11C26-0A22-6A44-847C-45522EBE6354}" type="presParOf" srcId="{493E42EB-763F-FD4D-967E-3235BE550192}" destId="{6649AADC-DD4E-2043-90EC-2AC654EA76DB}" srcOrd="5" destOrd="0" presId="urn:microsoft.com/office/officeart/2005/8/layout/vList2"/>
    <dgm:cxn modelId="{E98D90CE-B7DD-1843-9EDA-E08C462A29EC}" type="presParOf" srcId="{493E42EB-763F-FD4D-967E-3235BE550192}" destId="{A0BE6715-4C45-0E45-9B34-D9CE51C73411}" srcOrd="6" destOrd="0" presId="urn:microsoft.com/office/officeart/2005/8/layout/vList2"/>
    <dgm:cxn modelId="{58D07EED-39AD-A549-95A2-77C3693723D1}" type="presParOf" srcId="{493E42EB-763F-FD4D-967E-3235BE550192}" destId="{16868519-4BCC-B342-8AFC-2B4E140BE0EF}" srcOrd="7" destOrd="0" presId="urn:microsoft.com/office/officeart/2005/8/layout/vList2"/>
    <dgm:cxn modelId="{81AD7F5D-D6B3-B645-B158-3AF9207D15DD}" type="presParOf" srcId="{493E42EB-763F-FD4D-967E-3235BE550192}" destId="{19C40214-C918-454D-99EE-5E51D487925E}"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24515E-D42F-4CC0-BE5D-DE2E29EF134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2AB27F99-E772-4E57-8FEF-5532E031565F}">
      <dgm:prSet/>
      <dgm:spPr/>
      <dgm:t>
        <a:bodyPr/>
        <a:lstStyle/>
        <a:p>
          <a:r>
            <a:rPr kumimoji="1" lang="ja-JP"/>
            <a:t>オゾン層破壊に関連した皮膚がんのリスクが大きいことは英国の例からもわかっている</a:t>
          </a:r>
          <a:endParaRPr lang="en-US"/>
        </a:p>
      </dgm:t>
    </dgm:pt>
    <dgm:pt modelId="{9C11D5C2-5C69-44E4-9CF6-E1B543E08C26}" type="parTrans" cxnId="{BC62E9F4-C0DB-4D5C-888C-22EC11BFF56E}">
      <dgm:prSet/>
      <dgm:spPr/>
      <dgm:t>
        <a:bodyPr/>
        <a:lstStyle/>
        <a:p>
          <a:endParaRPr lang="en-US"/>
        </a:p>
      </dgm:t>
    </dgm:pt>
    <dgm:pt modelId="{2F3CF433-4F11-4D3D-888D-16D3F56B04A1}" type="sibTrans" cxnId="{BC62E9F4-C0DB-4D5C-888C-22EC11BFF56E}">
      <dgm:prSet/>
      <dgm:spPr/>
      <dgm:t>
        <a:bodyPr/>
        <a:lstStyle/>
        <a:p>
          <a:endParaRPr lang="en-US"/>
        </a:p>
      </dgm:t>
    </dgm:pt>
    <dgm:pt modelId="{35C5BED6-A25E-4C55-A56B-44E425A67145}">
      <dgm:prSet/>
      <dgm:spPr/>
      <dgm:t>
        <a:bodyPr/>
        <a:lstStyle/>
        <a:p>
          <a:r>
            <a:rPr lang="ja-JP"/>
            <a:t>紫外線照射量が増加し、発がんが促進</a:t>
          </a:r>
          <a:endParaRPr lang="en-US"/>
        </a:p>
      </dgm:t>
    </dgm:pt>
    <dgm:pt modelId="{B59FB305-B834-48D4-AF29-CEE5059598C7}" type="parTrans" cxnId="{4AFF2E05-60BC-4EBE-AC11-D56D025688A4}">
      <dgm:prSet/>
      <dgm:spPr/>
      <dgm:t>
        <a:bodyPr/>
        <a:lstStyle/>
        <a:p>
          <a:endParaRPr lang="en-US"/>
        </a:p>
      </dgm:t>
    </dgm:pt>
    <dgm:pt modelId="{8E71DA48-752C-4F00-87A9-FA59EFB2020C}" type="sibTrans" cxnId="{4AFF2E05-60BC-4EBE-AC11-D56D025688A4}">
      <dgm:prSet/>
      <dgm:spPr/>
      <dgm:t>
        <a:bodyPr/>
        <a:lstStyle/>
        <a:p>
          <a:endParaRPr lang="en-US"/>
        </a:p>
      </dgm:t>
    </dgm:pt>
    <dgm:pt modelId="{598CA173-08FB-45AD-A02F-3CC77DB49E5A}">
      <dgm:prSet/>
      <dgm:spPr/>
      <dgm:t>
        <a:bodyPr/>
        <a:lstStyle/>
        <a:p>
          <a:r>
            <a:rPr kumimoji="1" lang="ja-JP"/>
            <a:t>色素性乾皮症から皮膚がんが生じることもあり、</a:t>
          </a:r>
          <a:r>
            <a:rPr lang="ja-JP"/>
            <a:t>気候変動による紫外線照射量増加が影響を及ぼすことも考えられる</a:t>
          </a:r>
          <a:endParaRPr lang="en-US"/>
        </a:p>
      </dgm:t>
    </dgm:pt>
    <dgm:pt modelId="{59CAD3C1-B8E6-43B1-B669-EF023EB5147C}" type="parTrans" cxnId="{0F4EA7AB-DB99-4A4F-A090-635AE1A6CDB1}">
      <dgm:prSet/>
      <dgm:spPr/>
      <dgm:t>
        <a:bodyPr/>
        <a:lstStyle/>
        <a:p>
          <a:endParaRPr lang="en-US"/>
        </a:p>
      </dgm:t>
    </dgm:pt>
    <dgm:pt modelId="{344268C4-7467-4CD6-AA0C-AD4F4892E000}" type="sibTrans" cxnId="{0F4EA7AB-DB99-4A4F-A090-635AE1A6CDB1}">
      <dgm:prSet/>
      <dgm:spPr/>
      <dgm:t>
        <a:bodyPr/>
        <a:lstStyle/>
        <a:p>
          <a:endParaRPr lang="en-US"/>
        </a:p>
      </dgm:t>
    </dgm:pt>
    <dgm:pt modelId="{D2741B88-6B2B-4726-8FB1-2EF15847CBF2}">
      <dgm:prSet/>
      <dgm:spPr/>
      <dgm:t>
        <a:bodyPr/>
        <a:lstStyle/>
        <a:p>
          <a:r>
            <a:rPr lang="ja-JP"/>
            <a:t>動物実験やコンピューターシミュレーションに基づいたデータが多く、関連性を決定することは困難で更なる疫学研究が必要</a:t>
          </a:r>
          <a:endParaRPr lang="en-US"/>
        </a:p>
      </dgm:t>
    </dgm:pt>
    <dgm:pt modelId="{A4FB69B2-692B-43C7-B21E-67FDA12C39FA}" type="parTrans" cxnId="{8898BEBA-BD32-4FD7-B997-5B43182F7998}">
      <dgm:prSet/>
      <dgm:spPr/>
      <dgm:t>
        <a:bodyPr/>
        <a:lstStyle/>
        <a:p>
          <a:endParaRPr lang="en-US"/>
        </a:p>
      </dgm:t>
    </dgm:pt>
    <dgm:pt modelId="{A28FF6C5-F80A-4231-A97B-D3C304803386}" type="sibTrans" cxnId="{8898BEBA-BD32-4FD7-B997-5B43182F7998}">
      <dgm:prSet/>
      <dgm:spPr/>
      <dgm:t>
        <a:bodyPr/>
        <a:lstStyle/>
        <a:p>
          <a:endParaRPr lang="en-US"/>
        </a:p>
      </dgm:t>
    </dgm:pt>
    <dgm:pt modelId="{5846719D-D639-4224-9FE7-3134EECF3C79}">
      <dgm:prSet/>
      <dgm:spPr/>
      <dgm:t>
        <a:bodyPr/>
        <a:lstStyle/>
        <a:p>
          <a:r>
            <a:rPr lang="ja-JP"/>
            <a:t>気候変動だけでなく、人間に対するアプローチが必要</a:t>
          </a:r>
          <a:endParaRPr lang="en-US"/>
        </a:p>
      </dgm:t>
    </dgm:pt>
    <dgm:pt modelId="{96490119-94DB-4B15-B7D1-754E2B3593FB}" type="parTrans" cxnId="{12FEE297-0DCE-4CAA-A91F-40A2CB729218}">
      <dgm:prSet/>
      <dgm:spPr/>
      <dgm:t>
        <a:bodyPr/>
        <a:lstStyle/>
        <a:p>
          <a:endParaRPr lang="en-US"/>
        </a:p>
      </dgm:t>
    </dgm:pt>
    <dgm:pt modelId="{973BEB48-C49F-4690-9D7D-1A4D81101E69}" type="sibTrans" cxnId="{12FEE297-0DCE-4CAA-A91F-40A2CB729218}">
      <dgm:prSet/>
      <dgm:spPr/>
      <dgm:t>
        <a:bodyPr/>
        <a:lstStyle/>
        <a:p>
          <a:endParaRPr lang="en-US"/>
        </a:p>
      </dgm:t>
    </dgm:pt>
    <dgm:pt modelId="{A13CE8B9-B861-F449-9C25-54BAEBCCF6CB}" type="pres">
      <dgm:prSet presAssocID="{F724515E-D42F-4CC0-BE5D-DE2E29EF1344}" presName="linear" presStyleCnt="0">
        <dgm:presLayoutVars>
          <dgm:animLvl val="lvl"/>
          <dgm:resizeHandles val="exact"/>
        </dgm:presLayoutVars>
      </dgm:prSet>
      <dgm:spPr/>
    </dgm:pt>
    <dgm:pt modelId="{1341384A-D16E-7049-B998-C3CE9F6ED7EB}" type="pres">
      <dgm:prSet presAssocID="{2AB27F99-E772-4E57-8FEF-5532E031565F}" presName="parentText" presStyleLbl="node1" presStyleIdx="0" presStyleCnt="5">
        <dgm:presLayoutVars>
          <dgm:chMax val="0"/>
          <dgm:bulletEnabled val="1"/>
        </dgm:presLayoutVars>
      </dgm:prSet>
      <dgm:spPr/>
    </dgm:pt>
    <dgm:pt modelId="{E2279416-899D-A242-BEEB-369B43D799AE}" type="pres">
      <dgm:prSet presAssocID="{2F3CF433-4F11-4D3D-888D-16D3F56B04A1}" presName="spacer" presStyleCnt="0"/>
      <dgm:spPr/>
    </dgm:pt>
    <dgm:pt modelId="{32269284-B216-7247-8A9D-49336748F033}" type="pres">
      <dgm:prSet presAssocID="{35C5BED6-A25E-4C55-A56B-44E425A67145}" presName="parentText" presStyleLbl="node1" presStyleIdx="1" presStyleCnt="5">
        <dgm:presLayoutVars>
          <dgm:chMax val="0"/>
          <dgm:bulletEnabled val="1"/>
        </dgm:presLayoutVars>
      </dgm:prSet>
      <dgm:spPr/>
    </dgm:pt>
    <dgm:pt modelId="{9356928F-66C6-7144-8F0F-1688F854536E}" type="pres">
      <dgm:prSet presAssocID="{8E71DA48-752C-4F00-87A9-FA59EFB2020C}" presName="spacer" presStyleCnt="0"/>
      <dgm:spPr/>
    </dgm:pt>
    <dgm:pt modelId="{86B0311E-89C8-6E46-9694-597D1B32AFB2}" type="pres">
      <dgm:prSet presAssocID="{598CA173-08FB-45AD-A02F-3CC77DB49E5A}" presName="parentText" presStyleLbl="node1" presStyleIdx="2" presStyleCnt="5">
        <dgm:presLayoutVars>
          <dgm:chMax val="0"/>
          <dgm:bulletEnabled val="1"/>
        </dgm:presLayoutVars>
      </dgm:prSet>
      <dgm:spPr/>
    </dgm:pt>
    <dgm:pt modelId="{680646F2-C32E-9641-AA16-9EC9BCFA5FC5}" type="pres">
      <dgm:prSet presAssocID="{344268C4-7467-4CD6-AA0C-AD4F4892E000}" presName="spacer" presStyleCnt="0"/>
      <dgm:spPr/>
    </dgm:pt>
    <dgm:pt modelId="{4F835E6B-FDF7-7B4C-9E59-978D78B0BFD0}" type="pres">
      <dgm:prSet presAssocID="{D2741B88-6B2B-4726-8FB1-2EF15847CBF2}" presName="parentText" presStyleLbl="node1" presStyleIdx="3" presStyleCnt="5">
        <dgm:presLayoutVars>
          <dgm:chMax val="0"/>
          <dgm:bulletEnabled val="1"/>
        </dgm:presLayoutVars>
      </dgm:prSet>
      <dgm:spPr/>
    </dgm:pt>
    <dgm:pt modelId="{F9D83657-7EED-184E-A72D-FC4907AE50C6}" type="pres">
      <dgm:prSet presAssocID="{A28FF6C5-F80A-4231-A97B-D3C304803386}" presName="spacer" presStyleCnt="0"/>
      <dgm:spPr/>
    </dgm:pt>
    <dgm:pt modelId="{F49534D0-8C34-AE4B-963E-3A3462F87D5F}" type="pres">
      <dgm:prSet presAssocID="{5846719D-D639-4224-9FE7-3134EECF3C79}" presName="parentText" presStyleLbl="node1" presStyleIdx="4" presStyleCnt="5">
        <dgm:presLayoutVars>
          <dgm:chMax val="0"/>
          <dgm:bulletEnabled val="1"/>
        </dgm:presLayoutVars>
      </dgm:prSet>
      <dgm:spPr/>
    </dgm:pt>
  </dgm:ptLst>
  <dgm:cxnLst>
    <dgm:cxn modelId="{4AFF2E05-60BC-4EBE-AC11-D56D025688A4}" srcId="{F724515E-D42F-4CC0-BE5D-DE2E29EF1344}" destId="{35C5BED6-A25E-4C55-A56B-44E425A67145}" srcOrd="1" destOrd="0" parTransId="{B59FB305-B834-48D4-AF29-CEE5059598C7}" sibTransId="{8E71DA48-752C-4F00-87A9-FA59EFB2020C}"/>
    <dgm:cxn modelId="{71632629-1B07-B940-8DF0-47C03EA5096E}" type="presOf" srcId="{2AB27F99-E772-4E57-8FEF-5532E031565F}" destId="{1341384A-D16E-7049-B998-C3CE9F6ED7EB}" srcOrd="0" destOrd="0" presId="urn:microsoft.com/office/officeart/2005/8/layout/vList2"/>
    <dgm:cxn modelId="{E7F35836-372B-D147-BC14-8579D2936F6D}" type="presOf" srcId="{D2741B88-6B2B-4726-8FB1-2EF15847CBF2}" destId="{4F835E6B-FDF7-7B4C-9E59-978D78B0BFD0}" srcOrd="0" destOrd="0" presId="urn:microsoft.com/office/officeart/2005/8/layout/vList2"/>
    <dgm:cxn modelId="{A32ED56B-4B0D-254E-9CF4-0815C3C2558F}" type="presOf" srcId="{F724515E-D42F-4CC0-BE5D-DE2E29EF1344}" destId="{A13CE8B9-B861-F449-9C25-54BAEBCCF6CB}" srcOrd="0" destOrd="0" presId="urn:microsoft.com/office/officeart/2005/8/layout/vList2"/>
    <dgm:cxn modelId="{12FEE297-0DCE-4CAA-A91F-40A2CB729218}" srcId="{F724515E-D42F-4CC0-BE5D-DE2E29EF1344}" destId="{5846719D-D639-4224-9FE7-3134EECF3C79}" srcOrd="4" destOrd="0" parTransId="{96490119-94DB-4B15-B7D1-754E2B3593FB}" sibTransId="{973BEB48-C49F-4690-9D7D-1A4D81101E69}"/>
    <dgm:cxn modelId="{AF5215A3-E032-1044-920E-AE189E5892ED}" type="presOf" srcId="{598CA173-08FB-45AD-A02F-3CC77DB49E5A}" destId="{86B0311E-89C8-6E46-9694-597D1B32AFB2}" srcOrd="0" destOrd="0" presId="urn:microsoft.com/office/officeart/2005/8/layout/vList2"/>
    <dgm:cxn modelId="{0F4EA7AB-DB99-4A4F-A090-635AE1A6CDB1}" srcId="{F724515E-D42F-4CC0-BE5D-DE2E29EF1344}" destId="{598CA173-08FB-45AD-A02F-3CC77DB49E5A}" srcOrd="2" destOrd="0" parTransId="{59CAD3C1-B8E6-43B1-B669-EF023EB5147C}" sibTransId="{344268C4-7467-4CD6-AA0C-AD4F4892E000}"/>
    <dgm:cxn modelId="{8898BEBA-BD32-4FD7-B997-5B43182F7998}" srcId="{F724515E-D42F-4CC0-BE5D-DE2E29EF1344}" destId="{D2741B88-6B2B-4726-8FB1-2EF15847CBF2}" srcOrd="3" destOrd="0" parTransId="{A4FB69B2-692B-43C7-B21E-67FDA12C39FA}" sibTransId="{A28FF6C5-F80A-4231-A97B-D3C304803386}"/>
    <dgm:cxn modelId="{BCAA19C4-8F92-BE44-928B-2A2A13157F29}" type="presOf" srcId="{35C5BED6-A25E-4C55-A56B-44E425A67145}" destId="{32269284-B216-7247-8A9D-49336748F033}" srcOrd="0" destOrd="0" presId="urn:microsoft.com/office/officeart/2005/8/layout/vList2"/>
    <dgm:cxn modelId="{6D7844D7-BB67-BA4A-A064-E758D6FEFB66}" type="presOf" srcId="{5846719D-D639-4224-9FE7-3134EECF3C79}" destId="{F49534D0-8C34-AE4B-963E-3A3462F87D5F}" srcOrd="0" destOrd="0" presId="urn:microsoft.com/office/officeart/2005/8/layout/vList2"/>
    <dgm:cxn modelId="{BC62E9F4-C0DB-4D5C-888C-22EC11BFF56E}" srcId="{F724515E-D42F-4CC0-BE5D-DE2E29EF1344}" destId="{2AB27F99-E772-4E57-8FEF-5532E031565F}" srcOrd="0" destOrd="0" parTransId="{9C11D5C2-5C69-44E4-9CF6-E1B543E08C26}" sibTransId="{2F3CF433-4F11-4D3D-888D-16D3F56B04A1}"/>
    <dgm:cxn modelId="{68BB5DFA-5BE5-2440-8B94-5514CC8A089D}" type="presParOf" srcId="{A13CE8B9-B861-F449-9C25-54BAEBCCF6CB}" destId="{1341384A-D16E-7049-B998-C3CE9F6ED7EB}" srcOrd="0" destOrd="0" presId="urn:microsoft.com/office/officeart/2005/8/layout/vList2"/>
    <dgm:cxn modelId="{2ED93A1D-DBFA-E642-B9C4-FA6263C225CE}" type="presParOf" srcId="{A13CE8B9-B861-F449-9C25-54BAEBCCF6CB}" destId="{E2279416-899D-A242-BEEB-369B43D799AE}" srcOrd="1" destOrd="0" presId="urn:microsoft.com/office/officeart/2005/8/layout/vList2"/>
    <dgm:cxn modelId="{929D4C79-F8C3-7B40-927E-64FAE5B41E2D}" type="presParOf" srcId="{A13CE8B9-B861-F449-9C25-54BAEBCCF6CB}" destId="{32269284-B216-7247-8A9D-49336748F033}" srcOrd="2" destOrd="0" presId="urn:microsoft.com/office/officeart/2005/8/layout/vList2"/>
    <dgm:cxn modelId="{41BA3568-8721-434A-954C-353B9DC9C3D6}" type="presParOf" srcId="{A13CE8B9-B861-F449-9C25-54BAEBCCF6CB}" destId="{9356928F-66C6-7144-8F0F-1688F854536E}" srcOrd="3" destOrd="0" presId="urn:microsoft.com/office/officeart/2005/8/layout/vList2"/>
    <dgm:cxn modelId="{D4204691-F1E5-834F-8E94-1736503F759A}" type="presParOf" srcId="{A13CE8B9-B861-F449-9C25-54BAEBCCF6CB}" destId="{86B0311E-89C8-6E46-9694-597D1B32AFB2}" srcOrd="4" destOrd="0" presId="urn:microsoft.com/office/officeart/2005/8/layout/vList2"/>
    <dgm:cxn modelId="{B8BCEC26-2B5D-7448-B9FF-DC5BF1FA9FEB}" type="presParOf" srcId="{A13CE8B9-B861-F449-9C25-54BAEBCCF6CB}" destId="{680646F2-C32E-9641-AA16-9EC9BCFA5FC5}" srcOrd="5" destOrd="0" presId="urn:microsoft.com/office/officeart/2005/8/layout/vList2"/>
    <dgm:cxn modelId="{0CFAF8DC-44C9-9247-B08F-EE36FC7436C8}" type="presParOf" srcId="{A13CE8B9-B861-F449-9C25-54BAEBCCF6CB}" destId="{4F835E6B-FDF7-7B4C-9E59-978D78B0BFD0}" srcOrd="6" destOrd="0" presId="urn:microsoft.com/office/officeart/2005/8/layout/vList2"/>
    <dgm:cxn modelId="{20D2A59C-3018-EF48-990A-7F08417FCB1D}" type="presParOf" srcId="{A13CE8B9-B861-F449-9C25-54BAEBCCF6CB}" destId="{F9D83657-7EED-184E-A72D-FC4907AE50C6}" srcOrd="7" destOrd="0" presId="urn:microsoft.com/office/officeart/2005/8/layout/vList2"/>
    <dgm:cxn modelId="{5DCFAFCB-9BC7-524C-934F-425514973B8F}" type="presParOf" srcId="{A13CE8B9-B861-F449-9C25-54BAEBCCF6CB}" destId="{F49534D0-8C34-AE4B-963E-3A3462F87D5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7ACD51-B3C1-B949-8766-2D80D03F3A5A}">
      <dsp:nvSpPr>
        <dsp:cNvPr id="0" name=""/>
        <dsp:cNvSpPr/>
      </dsp:nvSpPr>
      <dsp:spPr>
        <a:xfrm>
          <a:off x="0" y="69285"/>
          <a:ext cx="6628804" cy="64467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sz="1900" kern="1200"/>
            <a:t>近年の気候変動の急進</a:t>
          </a:r>
          <a:endParaRPr lang="en-US" sz="1900" kern="1200" dirty="0"/>
        </a:p>
      </dsp:txBody>
      <dsp:txXfrm>
        <a:off x="31470" y="100755"/>
        <a:ext cx="6565864" cy="581730"/>
      </dsp:txXfrm>
    </dsp:sp>
    <dsp:sp modelId="{A26EC838-CCA6-2B49-90EE-26FE04589F54}">
      <dsp:nvSpPr>
        <dsp:cNvPr id="0" name=""/>
        <dsp:cNvSpPr/>
      </dsp:nvSpPr>
      <dsp:spPr>
        <a:xfrm>
          <a:off x="0" y="768675"/>
          <a:ext cx="6628804" cy="644670"/>
        </a:xfrm>
        <a:prstGeom prst="roundRect">
          <a:avLst/>
        </a:prstGeom>
        <a:gradFill rotWithShape="0">
          <a:gsLst>
            <a:gs pos="0">
              <a:schemeClr val="accent2">
                <a:hueOff val="-494048"/>
                <a:satOff val="2367"/>
                <a:lumOff val="2190"/>
                <a:alphaOff val="0"/>
                <a:tint val="96000"/>
                <a:lumMod val="100000"/>
              </a:schemeClr>
            </a:gs>
            <a:gs pos="78000">
              <a:schemeClr val="accent2">
                <a:hueOff val="-494048"/>
                <a:satOff val="2367"/>
                <a:lumOff val="219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132</a:t>
          </a:r>
          <a:r>
            <a:rPr lang="ja-JP" sz="1900" kern="1200"/>
            <a:t>年で</a:t>
          </a:r>
          <a:r>
            <a:rPr lang="en-US" sz="1900" kern="1200"/>
            <a:t>0.85℃</a:t>
          </a:r>
          <a:r>
            <a:rPr lang="ja-JP" sz="1900" kern="1200"/>
            <a:t>の気温上昇</a:t>
          </a:r>
          <a:endParaRPr lang="en-US" sz="1900" kern="1200"/>
        </a:p>
      </dsp:txBody>
      <dsp:txXfrm>
        <a:off x="31470" y="800145"/>
        <a:ext cx="6565864" cy="581730"/>
      </dsp:txXfrm>
    </dsp:sp>
    <dsp:sp modelId="{13A01473-3AD9-2C4A-8872-E545B5F36A84}">
      <dsp:nvSpPr>
        <dsp:cNvPr id="0" name=""/>
        <dsp:cNvSpPr/>
      </dsp:nvSpPr>
      <dsp:spPr>
        <a:xfrm>
          <a:off x="0" y="1468065"/>
          <a:ext cx="6628804" cy="644670"/>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sz="1900" kern="1200"/>
            <a:t>最近</a:t>
          </a:r>
          <a:r>
            <a:rPr kumimoji="1" lang="en-US" sz="1900" kern="1200"/>
            <a:t>30</a:t>
          </a:r>
          <a:r>
            <a:rPr kumimoji="1" lang="ja-JP" sz="1900" kern="1200"/>
            <a:t>年の各</a:t>
          </a:r>
          <a:r>
            <a:rPr kumimoji="1" lang="en-US" sz="1900" kern="1200"/>
            <a:t>10</a:t>
          </a:r>
          <a:r>
            <a:rPr kumimoji="1" lang="ja-JP" sz="1900" kern="1200"/>
            <a:t>年は</a:t>
          </a:r>
          <a:r>
            <a:rPr kumimoji="1" lang="en-US" sz="1900" kern="1200"/>
            <a:t>1850</a:t>
          </a:r>
          <a:r>
            <a:rPr kumimoji="1" lang="ja-JP" sz="1900" kern="1200"/>
            <a:t>年以降で最高温</a:t>
          </a:r>
          <a:endParaRPr lang="en-US" sz="1900" kern="1200"/>
        </a:p>
      </dsp:txBody>
      <dsp:txXfrm>
        <a:off x="31470" y="1499535"/>
        <a:ext cx="6565864" cy="581730"/>
      </dsp:txXfrm>
    </dsp:sp>
    <dsp:sp modelId="{232B6DC9-C727-7F42-A5E4-463ED633DCA5}">
      <dsp:nvSpPr>
        <dsp:cNvPr id="0" name=""/>
        <dsp:cNvSpPr/>
      </dsp:nvSpPr>
      <dsp:spPr>
        <a:xfrm>
          <a:off x="0" y="2167455"/>
          <a:ext cx="6628804" cy="64467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ja-JP" sz="1900" kern="1200"/>
            <a:t>対策なしで</a:t>
          </a:r>
          <a:r>
            <a:rPr lang="en-US" sz="1900" kern="1200"/>
            <a:t>21</a:t>
          </a:r>
          <a:r>
            <a:rPr lang="ja-JP" sz="1900" kern="1200"/>
            <a:t>世紀末には</a:t>
          </a:r>
          <a:r>
            <a:rPr lang="en-US" sz="1900" kern="1200"/>
            <a:t>2.</a:t>
          </a:r>
          <a:r>
            <a:rPr lang="ja-JP" sz="1900" kern="1200"/>
            <a:t>６</a:t>
          </a:r>
          <a:r>
            <a:rPr lang="en-US" sz="1900" kern="1200"/>
            <a:t>〜4.</a:t>
          </a:r>
          <a:r>
            <a:rPr lang="ja-JP" sz="1900" kern="1200"/>
            <a:t>８℃上昇</a:t>
          </a:r>
          <a:endParaRPr lang="en-US" sz="1900" kern="1200"/>
        </a:p>
      </dsp:txBody>
      <dsp:txXfrm>
        <a:off x="31470" y="2198925"/>
        <a:ext cx="6565864" cy="581730"/>
      </dsp:txXfrm>
    </dsp:sp>
    <dsp:sp modelId="{9889B0CA-D372-A041-BEB6-F1D970C3ED53}">
      <dsp:nvSpPr>
        <dsp:cNvPr id="0" name=""/>
        <dsp:cNvSpPr/>
      </dsp:nvSpPr>
      <dsp:spPr>
        <a:xfrm>
          <a:off x="0" y="2866845"/>
          <a:ext cx="6628804" cy="644670"/>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sz="1900" kern="1200"/>
            <a:t>対策ありで</a:t>
          </a:r>
          <a:r>
            <a:rPr kumimoji="1" lang="en-US" sz="1900" kern="1200"/>
            <a:t>21</a:t>
          </a:r>
          <a:r>
            <a:rPr kumimoji="1" lang="ja-JP" sz="1900" kern="1200"/>
            <a:t>世紀末には</a:t>
          </a:r>
          <a:r>
            <a:rPr kumimoji="1" lang="en-US" sz="1900" kern="1200"/>
            <a:t>0.</a:t>
          </a:r>
          <a:r>
            <a:rPr kumimoji="1" lang="ja-JP" sz="1900" kern="1200"/>
            <a:t>３</a:t>
          </a:r>
          <a:r>
            <a:rPr kumimoji="1" lang="en-US" sz="1900" kern="1200"/>
            <a:t>〜1.</a:t>
          </a:r>
          <a:r>
            <a:rPr kumimoji="1" lang="ja-JP" sz="1900" kern="1200"/>
            <a:t>７℃上昇</a:t>
          </a:r>
          <a:endParaRPr lang="en-US" sz="1900" kern="1200"/>
        </a:p>
      </dsp:txBody>
      <dsp:txXfrm>
        <a:off x="31470" y="2898315"/>
        <a:ext cx="6565864" cy="581730"/>
      </dsp:txXfrm>
    </dsp:sp>
    <dsp:sp modelId="{53706CD5-F99E-2C4A-87E8-4A32C81D35CD}">
      <dsp:nvSpPr>
        <dsp:cNvPr id="0" name=""/>
        <dsp:cNvSpPr/>
      </dsp:nvSpPr>
      <dsp:spPr>
        <a:xfrm>
          <a:off x="0" y="3566235"/>
          <a:ext cx="6628804" cy="644670"/>
        </a:xfrm>
        <a:prstGeom prst="roundRect">
          <a:avLst/>
        </a:prstGeom>
        <a:gradFill rotWithShape="0">
          <a:gsLst>
            <a:gs pos="0">
              <a:schemeClr val="accent2">
                <a:hueOff val="-2470238"/>
                <a:satOff val="11833"/>
                <a:lumOff val="10948"/>
                <a:alphaOff val="0"/>
                <a:tint val="96000"/>
                <a:lumMod val="100000"/>
              </a:schemeClr>
            </a:gs>
            <a:gs pos="78000">
              <a:schemeClr val="accent2">
                <a:hueOff val="-2470238"/>
                <a:satOff val="11833"/>
                <a:lumOff val="1094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ja-JP" sz="1900" kern="1200"/>
            <a:t>海水面は最大</a:t>
          </a:r>
          <a:r>
            <a:rPr lang="en-US" sz="1900" kern="1200"/>
            <a:t>82cm</a:t>
          </a:r>
          <a:r>
            <a:rPr lang="ja-JP" sz="1900" kern="1200"/>
            <a:t>上昇</a:t>
          </a:r>
          <a:endParaRPr lang="en-US" sz="1900" kern="1200"/>
        </a:p>
      </dsp:txBody>
      <dsp:txXfrm>
        <a:off x="31470" y="3597705"/>
        <a:ext cx="6565864" cy="581730"/>
      </dsp:txXfrm>
    </dsp:sp>
    <dsp:sp modelId="{E5A77EFA-17D3-424C-BE8B-C9FF483A3495}">
      <dsp:nvSpPr>
        <dsp:cNvPr id="0" name=""/>
        <dsp:cNvSpPr/>
      </dsp:nvSpPr>
      <dsp:spPr>
        <a:xfrm>
          <a:off x="0" y="4265625"/>
          <a:ext cx="6628804" cy="64467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kumimoji="1" lang="ja-JP" sz="1900" kern="1200"/>
            <a:t>皮膚がんの発症率が急増中</a:t>
          </a:r>
          <a:endParaRPr lang="en-US" sz="1900" kern="1200" dirty="0"/>
        </a:p>
      </dsp:txBody>
      <dsp:txXfrm>
        <a:off x="31470" y="4297095"/>
        <a:ext cx="6565864" cy="5817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24FC8-60E9-384B-AB60-59D6D6F474AC}">
      <dsp:nvSpPr>
        <dsp:cNvPr id="0" name=""/>
        <dsp:cNvSpPr/>
      </dsp:nvSpPr>
      <dsp:spPr>
        <a:xfrm>
          <a:off x="0" y="16590"/>
          <a:ext cx="6628804" cy="11934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en-US" sz="2000" kern="1200"/>
            <a:t>PubMed</a:t>
          </a:r>
          <a:r>
            <a:rPr kumimoji="1" lang="ja-JP" sz="2000" kern="1200"/>
            <a:t>を用いて</a:t>
          </a:r>
          <a:r>
            <a:rPr kumimoji="1" lang="en-US" sz="2000" kern="1200"/>
            <a:t>skin</a:t>
          </a:r>
          <a:r>
            <a:rPr kumimoji="1" lang="ja-JP" sz="2000" kern="1200"/>
            <a:t> </a:t>
          </a:r>
          <a:r>
            <a:rPr kumimoji="1" lang="en-US" sz="2000" kern="1200"/>
            <a:t>cancer</a:t>
          </a:r>
          <a:r>
            <a:rPr kumimoji="1" lang="ja-JP" sz="2000" kern="1200"/>
            <a:t>、</a:t>
          </a:r>
          <a:r>
            <a:rPr kumimoji="1" lang="en-US" sz="2000" kern="1200"/>
            <a:t>climate</a:t>
          </a:r>
          <a:r>
            <a:rPr kumimoji="1" lang="ja-JP" sz="2000" kern="1200"/>
            <a:t> </a:t>
          </a:r>
          <a:r>
            <a:rPr kumimoji="1" lang="en-US" sz="2000" kern="1200"/>
            <a:t>change</a:t>
          </a:r>
          <a:r>
            <a:rPr kumimoji="1" lang="ja-JP" sz="2000" kern="1200"/>
            <a:t>を検索ワードとして文献検索</a:t>
          </a:r>
          <a:endParaRPr lang="en-US" sz="2000" kern="1200"/>
        </a:p>
      </dsp:txBody>
      <dsp:txXfrm>
        <a:off x="58257" y="74847"/>
        <a:ext cx="6512290" cy="1076886"/>
      </dsp:txXfrm>
    </dsp:sp>
    <dsp:sp modelId="{77BDC39B-F714-D94B-8F08-4A1BC1C50069}">
      <dsp:nvSpPr>
        <dsp:cNvPr id="0" name=""/>
        <dsp:cNvSpPr/>
      </dsp:nvSpPr>
      <dsp:spPr>
        <a:xfrm>
          <a:off x="0" y="1267590"/>
          <a:ext cx="6628804" cy="1193400"/>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t>６２４</a:t>
          </a:r>
          <a:r>
            <a:rPr kumimoji="1" lang="ja-JP" sz="2000" kern="1200"/>
            <a:t>件の論文が抽出され、これらを対象文献とした</a:t>
          </a:r>
          <a:endParaRPr lang="en-US" sz="2000" kern="1200" dirty="0"/>
        </a:p>
      </dsp:txBody>
      <dsp:txXfrm>
        <a:off x="58257" y="1325847"/>
        <a:ext cx="6512290" cy="1076886"/>
      </dsp:txXfrm>
    </dsp:sp>
    <dsp:sp modelId="{B1A261E4-0777-DD4E-94F4-9606F2784D5D}">
      <dsp:nvSpPr>
        <dsp:cNvPr id="0" name=""/>
        <dsp:cNvSpPr/>
      </dsp:nvSpPr>
      <dsp:spPr>
        <a:xfrm>
          <a:off x="0" y="2518590"/>
          <a:ext cx="6628804" cy="1193400"/>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en-US" sz="2000" kern="1200"/>
            <a:t>global</a:t>
          </a:r>
          <a:r>
            <a:rPr kumimoji="1" lang="ja-JP" sz="2000" kern="1200"/>
            <a:t> </a:t>
          </a:r>
          <a:r>
            <a:rPr kumimoji="1" lang="en-US" sz="2000" kern="1200"/>
            <a:t>warming</a:t>
          </a:r>
          <a:r>
            <a:rPr kumimoji="1" lang="ja-JP" sz="2000" kern="1200"/>
            <a:t>を検索ワードに加え、絞り込み</a:t>
          </a:r>
          <a:endParaRPr lang="en-US" sz="2000" kern="1200"/>
        </a:p>
      </dsp:txBody>
      <dsp:txXfrm>
        <a:off x="58257" y="2576847"/>
        <a:ext cx="6512290" cy="1076886"/>
      </dsp:txXfrm>
    </dsp:sp>
    <dsp:sp modelId="{EC575C0C-A49F-3441-86BB-5A7486532088}">
      <dsp:nvSpPr>
        <dsp:cNvPr id="0" name=""/>
        <dsp:cNvSpPr/>
      </dsp:nvSpPr>
      <dsp:spPr>
        <a:xfrm>
          <a:off x="0" y="3769590"/>
          <a:ext cx="6628804" cy="11934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en-US" sz="2000" kern="1200" dirty="0"/>
            <a:t>1２</a:t>
          </a:r>
          <a:r>
            <a:rPr kumimoji="1" lang="ja-JP" sz="2000" kern="1200"/>
            <a:t>件の論文が抽出され、</a:t>
          </a:r>
          <a:r>
            <a:rPr kumimoji="1" lang="en-US" sz="2000" kern="1200" dirty="0"/>
            <a:t>abstract</a:t>
          </a:r>
          <a:r>
            <a:rPr kumimoji="1" lang="ja-JP" sz="2000" kern="1200"/>
            <a:t>を確認し、明らかに関連のない論文を除去</a:t>
          </a:r>
          <a:endParaRPr lang="en-US" sz="2000" kern="1200" dirty="0"/>
        </a:p>
      </dsp:txBody>
      <dsp:txXfrm>
        <a:off x="58257" y="3827847"/>
        <a:ext cx="6512290" cy="1076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A4032-1807-8E4C-A715-2F59B347D032}">
      <dsp:nvSpPr>
        <dsp:cNvPr id="0" name=""/>
        <dsp:cNvSpPr/>
      </dsp:nvSpPr>
      <dsp:spPr>
        <a:xfrm>
          <a:off x="0" y="10830"/>
          <a:ext cx="6628804" cy="9547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皮膚は環境の影響を最も受けやすく、皮膚疾患は気候の影響を受けやすい</a:t>
          </a:r>
          <a:endParaRPr lang="en-US" sz="1600" kern="1200"/>
        </a:p>
      </dsp:txBody>
      <dsp:txXfrm>
        <a:off x="46606" y="57436"/>
        <a:ext cx="6535592" cy="861508"/>
      </dsp:txXfrm>
    </dsp:sp>
    <dsp:sp modelId="{75F67DD9-6E00-3746-A8B9-185DEB77F5B1}">
      <dsp:nvSpPr>
        <dsp:cNvPr id="0" name=""/>
        <dsp:cNvSpPr/>
      </dsp:nvSpPr>
      <dsp:spPr>
        <a:xfrm>
          <a:off x="0" y="1011630"/>
          <a:ext cx="6628804" cy="954720"/>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皮膚がんのリスクは紫外線の曝露が最も重要</a:t>
          </a:r>
          <a:endParaRPr lang="en-US" sz="1600" kern="1200"/>
        </a:p>
      </dsp:txBody>
      <dsp:txXfrm>
        <a:off x="46606" y="1058236"/>
        <a:ext cx="6535592" cy="861508"/>
      </dsp:txXfrm>
    </dsp:sp>
    <dsp:sp modelId="{8BA26D30-2B85-0C49-86C6-AC3A14627D17}">
      <dsp:nvSpPr>
        <dsp:cNvPr id="0" name=""/>
        <dsp:cNvSpPr/>
      </dsp:nvSpPr>
      <dsp:spPr>
        <a:xfrm>
          <a:off x="0" y="2012430"/>
          <a:ext cx="6628804" cy="954720"/>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さまざまな気候変動関連の要因が寄与していると考えられる</a:t>
          </a:r>
          <a:endParaRPr lang="en-US" sz="1600" kern="1200"/>
        </a:p>
      </dsp:txBody>
      <dsp:txXfrm>
        <a:off x="46606" y="2059036"/>
        <a:ext cx="6535592" cy="861508"/>
      </dsp:txXfrm>
    </dsp:sp>
    <dsp:sp modelId="{A0BE6715-4C45-0E45-9B34-D9CE51C73411}">
      <dsp:nvSpPr>
        <dsp:cNvPr id="0" name=""/>
        <dsp:cNvSpPr/>
      </dsp:nvSpPr>
      <dsp:spPr>
        <a:xfrm>
          <a:off x="0" y="3013230"/>
          <a:ext cx="6628804" cy="95472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オゾン層破壊に関連した皮膚がんのリスク推定では英国で年間</a:t>
          </a:r>
          <a:r>
            <a:rPr kumimoji="1" lang="en-US" sz="1600" kern="1200"/>
            <a:t>5000</a:t>
          </a:r>
          <a:r>
            <a:rPr kumimoji="1" lang="ja-JP" sz="1600" kern="1200"/>
            <a:t>件の皮膚癌発生ピークが追加されると考えられている</a:t>
          </a:r>
          <a:endParaRPr lang="en-US" sz="1600" kern="1200"/>
        </a:p>
      </dsp:txBody>
      <dsp:txXfrm>
        <a:off x="46606" y="3059836"/>
        <a:ext cx="6535592" cy="861508"/>
      </dsp:txXfrm>
    </dsp:sp>
    <dsp:sp modelId="{19C40214-C918-454D-99EE-5E51D487925E}">
      <dsp:nvSpPr>
        <dsp:cNvPr id="0" name=""/>
        <dsp:cNvSpPr/>
      </dsp:nvSpPr>
      <dsp:spPr>
        <a:xfrm>
          <a:off x="0" y="4014030"/>
          <a:ext cx="6628804" cy="954720"/>
        </a:xfrm>
        <a:prstGeom prst="round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異常気温などにより紫外線曝露量の増加が懸念されている</a:t>
          </a:r>
          <a:endParaRPr lang="en-US" sz="1600" kern="1200"/>
        </a:p>
      </dsp:txBody>
      <dsp:txXfrm>
        <a:off x="46606" y="4060636"/>
        <a:ext cx="6535592" cy="8615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1384A-D16E-7049-B998-C3CE9F6ED7EB}">
      <dsp:nvSpPr>
        <dsp:cNvPr id="0" name=""/>
        <dsp:cNvSpPr/>
      </dsp:nvSpPr>
      <dsp:spPr>
        <a:xfrm>
          <a:off x="0" y="10830"/>
          <a:ext cx="6628804" cy="9547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オゾン層破壊に関連した皮膚がんのリスクが大きいことは英国の例からもわかっている</a:t>
          </a:r>
          <a:endParaRPr lang="en-US" sz="1600" kern="1200"/>
        </a:p>
      </dsp:txBody>
      <dsp:txXfrm>
        <a:off x="46606" y="57436"/>
        <a:ext cx="6535592" cy="861508"/>
      </dsp:txXfrm>
    </dsp:sp>
    <dsp:sp modelId="{32269284-B216-7247-8A9D-49336748F033}">
      <dsp:nvSpPr>
        <dsp:cNvPr id="0" name=""/>
        <dsp:cNvSpPr/>
      </dsp:nvSpPr>
      <dsp:spPr>
        <a:xfrm>
          <a:off x="0" y="1011630"/>
          <a:ext cx="6628804" cy="954720"/>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ja-JP" sz="1600" kern="1200"/>
            <a:t>紫外線照射量が増加し、発がんが促進</a:t>
          </a:r>
          <a:endParaRPr lang="en-US" sz="1600" kern="1200"/>
        </a:p>
      </dsp:txBody>
      <dsp:txXfrm>
        <a:off x="46606" y="1058236"/>
        <a:ext cx="6535592" cy="861508"/>
      </dsp:txXfrm>
    </dsp:sp>
    <dsp:sp modelId="{86B0311E-89C8-6E46-9694-597D1B32AFB2}">
      <dsp:nvSpPr>
        <dsp:cNvPr id="0" name=""/>
        <dsp:cNvSpPr/>
      </dsp:nvSpPr>
      <dsp:spPr>
        <a:xfrm>
          <a:off x="0" y="2012430"/>
          <a:ext cx="6628804" cy="95472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sz="1600" kern="1200"/>
            <a:t>色素性乾皮症から皮膚がんが生じることもあり、</a:t>
          </a:r>
          <a:r>
            <a:rPr lang="ja-JP" sz="1600" kern="1200"/>
            <a:t>気候変動による紫外線照射量増加が影響を及ぼすことも考えられる</a:t>
          </a:r>
          <a:endParaRPr lang="en-US" sz="1600" kern="1200"/>
        </a:p>
      </dsp:txBody>
      <dsp:txXfrm>
        <a:off x="46606" y="2059036"/>
        <a:ext cx="6535592" cy="861508"/>
      </dsp:txXfrm>
    </dsp:sp>
    <dsp:sp modelId="{4F835E6B-FDF7-7B4C-9E59-978D78B0BFD0}">
      <dsp:nvSpPr>
        <dsp:cNvPr id="0" name=""/>
        <dsp:cNvSpPr/>
      </dsp:nvSpPr>
      <dsp:spPr>
        <a:xfrm>
          <a:off x="0" y="3013230"/>
          <a:ext cx="6628804" cy="954720"/>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ja-JP" sz="1600" kern="1200"/>
            <a:t>動物実験やコンピューターシミュレーションに基づいたデータが多く、関連性を決定することは困難で更なる疫学研究が必要</a:t>
          </a:r>
          <a:endParaRPr lang="en-US" sz="1600" kern="1200"/>
        </a:p>
      </dsp:txBody>
      <dsp:txXfrm>
        <a:off x="46606" y="3059836"/>
        <a:ext cx="6535592" cy="861508"/>
      </dsp:txXfrm>
    </dsp:sp>
    <dsp:sp modelId="{F49534D0-8C34-AE4B-963E-3A3462F87D5F}">
      <dsp:nvSpPr>
        <dsp:cNvPr id="0" name=""/>
        <dsp:cNvSpPr/>
      </dsp:nvSpPr>
      <dsp:spPr>
        <a:xfrm>
          <a:off x="0" y="4014030"/>
          <a:ext cx="6628804" cy="95472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ja-JP" sz="1600" kern="1200"/>
            <a:t>気候変動だけでなく、人間に対するアプローチが必要</a:t>
          </a:r>
          <a:endParaRPr lang="en-US" sz="1600" kern="1200"/>
        </a:p>
      </dsp:txBody>
      <dsp:txXfrm>
        <a:off x="46606" y="4060636"/>
        <a:ext cx="6535592" cy="8615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435B55-C027-FF4E-9D0F-87F283EB37C5}" type="datetimeFigureOut">
              <a:rPr kumimoji="1" lang="ja-JP" altLang="en-US" smtClean="0"/>
              <a:t>2022/11/12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E22AB0-ED4E-1841-9502-3A5501695702}" type="slidenum">
              <a:rPr kumimoji="1" lang="ja-JP" altLang="en-US" smtClean="0"/>
              <a:t>‹#›</a:t>
            </a:fld>
            <a:endParaRPr kumimoji="1" lang="ja-JP" altLang="en-US"/>
          </a:p>
        </p:txBody>
      </p:sp>
    </p:spTree>
    <p:extLst>
      <p:ext uri="{BB962C8B-B14F-4D97-AF65-F5344CB8AC3E}">
        <p14:creationId xmlns:p14="http://schemas.microsoft.com/office/powerpoint/2010/main" val="28620036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近年、随所で、気候変動が大きく進み、気候変動が人間の健康に広く影響を及ぼし、地球大気の温暖化がこのまま続けば、深刻な被害をもたらすことが懸念される、という話をニュースや新聞などで耳にする。実際、</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Intergovernmental Panel on Climate Change</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5</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次評価報告書によると、ここ</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132</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年間で</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0.85</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℃の気温上昇が確認されており、最近</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30</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年の各</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10</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年間は、</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1850</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年以降のどの</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10</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年間よりも高温を記録しているそうである。そして、有効な温暖化対策を講じない限り、</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21</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世紀末近年には</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2.6</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4.8</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℃上昇、講じた場合でも</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0.3</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1.7</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℃上昇する可能性が高いとされている。さらに、平均海面水は最大</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82 cm</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上昇する可能性が高いと予測されている。皮膚がんの発症率は世界中で驚くべき速さで増加しており、皮膚がんの発症と地球温暖化をはじめとする気候変動とに何らかの関連性があるのではないかと考えた。本レポートにおいては皮膚がんの発病と気候変動との相関性に着目しつつ、そこから予想される問題について考察していくこととする。</a:t>
            </a:r>
          </a:p>
        </p:txBody>
      </p:sp>
      <p:sp>
        <p:nvSpPr>
          <p:cNvPr id="4" name="スライド番号プレースホルダー 3"/>
          <p:cNvSpPr>
            <a:spLocks noGrp="1"/>
          </p:cNvSpPr>
          <p:nvPr>
            <p:ph type="sldNum" sz="quarter" idx="5"/>
          </p:nvPr>
        </p:nvSpPr>
        <p:spPr/>
        <p:txBody>
          <a:bodyPr/>
          <a:lstStyle/>
          <a:p>
            <a:fld id="{DBE22AB0-ED4E-1841-9502-3A5501695702}" type="slidenum">
              <a:rPr kumimoji="1" lang="ja-JP" altLang="en-US" smtClean="0"/>
              <a:t>2</a:t>
            </a:fld>
            <a:endParaRPr kumimoji="1" lang="ja-JP" altLang="en-US"/>
          </a:p>
        </p:txBody>
      </p:sp>
    </p:spTree>
    <p:extLst>
      <p:ext uri="{BB962C8B-B14F-4D97-AF65-F5344CB8AC3E}">
        <p14:creationId xmlns:p14="http://schemas.microsoft.com/office/powerpoint/2010/main" val="972539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33350" algn="just">
              <a:lnSpc>
                <a:spcPct val="200000"/>
              </a:lnSpc>
            </a:pP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2022</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年</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10</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月３日に</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PubMed</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を用いて</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skin cancer</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climate</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を検索ワードとして文献検索を行った。その結果、</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624</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件の論文が抽出され、これらを対象文献とした。</a:t>
            </a:r>
          </a:p>
          <a:p>
            <a:pPr indent="133350" algn="just">
              <a:lnSpc>
                <a:spcPct val="200000"/>
              </a:lnSpc>
            </a:pP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また、</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global warming</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を検索ワードに加え、絞り込みを行った。すると、</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12</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件の論文が抽出された。</a:t>
            </a:r>
            <a:r>
              <a:rPr lang="en-US" altLang="ja-JP" sz="1800" kern="100" dirty="0">
                <a:effectLst/>
                <a:latin typeface="Century" panose="02040604050505020304" pitchFamily="18" charset="0"/>
                <a:ea typeface="ＭＳ 明朝" panose="02020609040205080304" pitchFamily="49" charset="-128"/>
                <a:cs typeface="Times New Roman" panose="02020603050405020304" pitchFamily="18" charset="0"/>
              </a:rPr>
              <a:t>abstract</a:t>
            </a: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を確認し、明らかに関連性のない論文は以降の対象とはしなかった。</a:t>
            </a:r>
          </a:p>
          <a:p>
            <a:endParaRPr kumimoji="1" lang="ja-JP" altLang="en-US"/>
          </a:p>
        </p:txBody>
      </p:sp>
      <p:sp>
        <p:nvSpPr>
          <p:cNvPr id="4" name="スライド番号プレースホルダー 3"/>
          <p:cNvSpPr>
            <a:spLocks noGrp="1"/>
          </p:cNvSpPr>
          <p:nvPr>
            <p:ph type="sldNum" sz="quarter" idx="5"/>
          </p:nvPr>
        </p:nvSpPr>
        <p:spPr/>
        <p:txBody>
          <a:bodyPr/>
          <a:lstStyle/>
          <a:p>
            <a:fld id="{DBE22AB0-ED4E-1841-9502-3A5501695702}" type="slidenum">
              <a:rPr kumimoji="1" lang="ja-JP" altLang="en-US" smtClean="0"/>
              <a:t>5</a:t>
            </a:fld>
            <a:endParaRPr kumimoji="1" lang="ja-JP" altLang="en-US"/>
          </a:p>
        </p:txBody>
      </p:sp>
    </p:spTree>
    <p:extLst>
      <p:ext uri="{BB962C8B-B14F-4D97-AF65-F5344CB8AC3E}">
        <p14:creationId xmlns:p14="http://schemas.microsoft.com/office/powerpoint/2010/main" val="462252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800">
                <a:effectLst/>
                <a:latin typeface="Century" panose="02040604050505020304" pitchFamily="18" charset="0"/>
                <a:ea typeface="ＭＳ 明朝" panose="02020609040205080304" pitchFamily="49" charset="-128"/>
                <a:cs typeface="Times New Roman" panose="02020603050405020304" pitchFamily="18" charset="0"/>
              </a:rPr>
              <a:t>皮膚は環境の影響を最も受けやすい臓器であり、皮膚疾患は気候の影響を受けやすいと考えられる。例えば、地球温暖化、森林伐採、降水量の変化は、リーシュマニア症、ライム病などのいくつかの感染症ベクターの地理的分布の変動と関連し、その広がりを変化させる。一方、温暖で湿潤な環境は、細菌や真菌による皮膚のコロニー形成を促進させる可能性もある。皮膚がんのリスクは複数の要因によって決定されるが、紫外線への曝露が最も重要である。成層圏オゾン層破壊、地球温暖化、大気汚染などの気候変動に関連する要因が、世界的な皮膚悪性腫瘍の発生率上昇に寄与していると考えられ、今後何十年にもわたって皮膚がん発生にマイナスの影響を与え続けるという仮説は、強い状況証拠によって裏付けられている（</a:t>
            </a:r>
            <a:r>
              <a:rPr lang="en-US" altLang="ja-JP" sz="1800" dirty="0">
                <a:effectLst/>
                <a:latin typeface="Century" panose="02040604050505020304" pitchFamily="18" charset="0"/>
                <a:ea typeface="ＭＳ 明朝" panose="02020609040205080304" pitchFamily="49" charset="-128"/>
                <a:cs typeface="Times New Roman" panose="02020603050405020304" pitchFamily="18" charset="0"/>
              </a:rPr>
              <a:t>1-3</a:t>
            </a:r>
            <a:r>
              <a:rPr lang="ja-JP" altLang="ja-JP" sz="1800">
                <a:effectLst/>
                <a:latin typeface="Century" panose="02040604050505020304" pitchFamily="18" charset="0"/>
                <a:ea typeface="ＭＳ 明朝" panose="02020609040205080304" pitchFamily="49" charset="-128"/>
                <a:cs typeface="Times New Roman" panose="02020603050405020304" pitchFamily="18" charset="0"/>
              </a:rPr>
              <a:t>）。オゾン層破壊に関連した皮膚がんのリスク推定では、今世紀半ば頃には英国で年間</a:t>
            </a:r>
            <a:r>
              <a:rPr lang="en-US" altLang="ja-JP" sz="1800" dirty="0">
                <a:effectLst/>
                <a:latin typeface="Century" panose="02040604050505020304" pitchFamily="18" charset="0"/>
                <a:ea typeface="ＭＳ 明朝" panose="02020609040205080304" pitchFamily="49" charset="-128"/>
                <a:cs typeface="Times New Roman" panose="02020603050405020304" pitchFamily="18" charset="0"/>
              </a:rPr>
              <a:t>5000</a:t>
            </a:r>
            <a:r>
              <a:rPr lang="ja-JP" altLang="ja-JP" sz="1800">
                <a:effectLst/>
                <a:latin typeface="Century" panose="02040604050505020304" pitchFamily="18" charset="0"/>
                <a:ea typeface="ＭＳ 明朝" panose="02020609040205080304" pitchFamily="49" charset="-128"/>
                <a:cs typeface="Times New Roman" panose="02020603050405020304" pitchFamily="18" charset="0"/>
              </a:rPr>
              <a:t>件の皮膚がんが発生するピークと考えられている。気候変動による異常気温の発生頻度の増加や夏の高温が英国ではより頻繁に発生するようになると予想されており、これに併せて、人々がより多くの時間を太陽の下で過ごすようになることで、人間の紫外線曝露量に影響を与える可能性がある（</a:t>
            </a:r>
            <a:r>
              <a:rPr lang="en-US" altLang="ja-JP" sz="1800" dirty="0">
                <a:effectLst/>
                <a:latin typeface="Century" panose="02040604050505020304" pitchFamily="18" charset="0"/>
                <a:ea typeface="ＭＳ 明朝" panose="02020609040205080304" pitchFamily="49" charset="-128"/>
                <a:cs typeface="Times New Roman" panose="02020603050405020304" pitchFamily="18" charset="0"/>
              </a:rPr>
              <a:t>4,5</a:t>
            </a:r>
            <a:r>
              <a:rPr lang="ja-JP" altLang="ja-JP" sz="1800">
                <a:effectLst/>
                <a:latin typeface="Century" panose="02040604050505020304" pitchFamily="18" charset="0"/>
                <a:ea typeface="ＭＳ 明朝" panose="02020609040205080304" pitchFamily="49" charset="-128"/>
                <a:cs typeface="Times New Roman" panose="02020603050405020304" pitchFamily="18" charset="0"/>
              </a:rPr>
              <a:t>）。</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fld id="{DBE22AB0-ED4E-1841-9502-3A5501695702}" type="slidenum">
              <a:rPr kumimoji="1" lang="ja-JP" altLang="en-US" smtClean="0"/>
              <a:t>6</a:t>
            </a:fld>
            <a:endParaRPr kumimoji="1" lang="ja-JP" altLang="en-US"/>
          </a:p>
        </p:txBody>
      </p:sp>
    </p:spTree>
    <p:extLst>
      <p:ext uri="{BB962C8B-B14F-4D97-AF65-F5344CB8AC3E}">
        <p14:creationId xmlns:p14="http://schemas.microsoft.com/office/powerpoint/2010/main" val="332221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ct val="200000"/>
              </a:lnSpc>
            </a:pP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皮膚がんの発症リスクの最も大きな要因は紫外線の曝露であり、気候変動に関連する要因が世界的に皮膚がん発症率上昇に寄与しているとされている。特に、オゾン層破壊に関連した皮膚がんのリスクは非常に大きいものであることが英国の例からもわかっている。</a:t>
            </a:r>
          </a:p>
          <a:p>
            <a:pPr algn="just">
              <a:lnSpc>
                <a:spcPct val="200000"/>
              </a:lnSpc>
            </a:pP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　さまざまな人為的要因が複雑に絡み合うことで起こっている、地球温暖化、オゾン層破壊、大気汚染をはじめとする気候変動により、人間の皮膚が受ける紫外線照射量が増加し、紫外線エネルギーが細胞の遺伝子に傷をつけ、それにより発がんが促進される。また、紫外線に過敏性のある遺伝子疾患である、色素性乾皮症から皮膚がんが生じることもあり、気候変動による紫外線照射量増加が影響を及ぼすことも考えられる。</a:t>
            </a:r>
          </a:p>
          <a:p>
            <a:pPr algn="just">
              <a:lnSpc>
                <a:spcPct val="200000"/>
              </a:lnSpc>
            </a:pP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　動物実験やコンピューターシミュレーションに基づいているデータが多く、直接的かつ決定的な関連性を確立することは、依然困難である。皮膚がんとの因果関係を証明するには、さらに多くの疫学研究が必要であるものの、気候変動は明らかに人間の健康に対して害を与えているものと考えられる。</a:t>
            </a:r>
          </a:p>
          <a:p>
            <a:pPr algn="just">
              <a:lnSpc>
                <a:spcPct val="200000"/>
              </a:lnSpc>
            </a:pPr>
            <a:r>
              <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rPr>
              <a:t>　気候変動に対して、対策を講じて働きかけていくのは限界がある。そこで、気候変動によりリスクの高まる皮膚がんを予防するためには、人間側に対してのアプローチが必要となっている。例えば、日焼け止めを塗布したり、日差しの強い時間での外出を控えたりして、紫外線曝露や日焼けを防ぐことは非常に効果的である。また、皮膚がんの兆候をチェックすることも重要であり、定期的にチェックすることで変化にいち早く気づくことができ、早期に対策を講じることが可能である。</a:t>
            </a:r>
          </a:p>
          <a:p>
            <a:endParaRPr kumimoji="1" lang="ja-JP" altLang="en-US"/>
          </a:p>
        </p:txBody>
      </p:sp>
      <p:sp>
        <p:nvSpPr>
          <p:cNvPr id="4" name="スライド番号プレースホルダー 3"/>
          <p:cNvSpPr>
            <a:spLocks noGrp="1"/>
          </p:cNvSpPr>
          <p:nvPr>
            <p:ph type="sldNum" sz="quarter" idx="5"/>
          </p:nvPr>
        </p:nvSpPr>
        <p:spPr/>
        <p:txBody>
          <a:bodyPr/>
          <a:lstStyle/>
          <a:p>
            <a:fld id="{DBE22AB0-ED4E-1841-9502-3A5501695702}" type="slidenum">
              <a:rPr kumimoji="1" lang="ja-JP" altLang="en-US" smtClean="0"/>
              <a:t>7</a:t>
            </a:fld>
            <a:endParaRPr kumimoji="1" lang="ja-JP" altLang="en-US"/>
          </a:p>
        </p:txBody>
      </p:sp>
    </p:spTree>
    <p:extLst>
      <p:ext uri="{BB962C8B-B14F-4D97-AF65-F5344CB8AC3E}">
        <p14:creationId xmlns:p14="http://schemas.microsoft.com/office/powerpoint/2010/main" val="422222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145007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42576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3321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904558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379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3489885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3899146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359208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205364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262215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789897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1611613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121024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2383148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18350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5196D3-801D-A940-8EFE-8546F81DCAFD}" type="datetimeFigureOut">
              <a:rPr kumimoji="1" lang="ja-JP" altLang="en-US" smtClean="0"/>
              <a:t>2022/11/12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52052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5196D3-801D-A940-8EFE-8546F81DCAFD}" type="datetimeFigureOut">
              <a:rPr kumimoji="1" lang="ja-JP" altLang="en-US" smtClean="0"/>
              <a:t>2022/11/12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CECD902-E5C2-D240-A76D-7E0F2B09EFBC}" type="slidenum">
              <a:rPr kumimoji="1" lang="ja-JP" altLang="en-US" smtClean="0"/>
              <a:t>‹#›</a:t>
            </a:fld>
            <a:endParaRPr kumimoji="1" lang="ja-JP" altLang="en-US"/>
          </a:p>
        </p:txBody>
      </p:sp>
    </p:spTree>
    <p:extLst>
      <p:ext uri="{BB962C8B-B14F-4D97-AF65-F5344CB8AC3E}">
        <p14:creationId xmlns:p14="http://schemas.microsoft.com/office/powerpoint/2010/main" val="203078388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data.jma.go.jp/cpdinfo/temp/an_jpn.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タイトル 1">
            <a:extLst>
              <a:ext uri="{FF2B5EF4-FFF2-40B4-BE49-F238E27FC236}">
                <a16:creationId xmlns:a16="http://schemas.microsoft.com/office/drawing/2014/main" id="{4C2D8A5F-7FB6-97EA-015D-7FD896D65DED}"/>
              </a:ext>
            </a:extLst>
          </p:cNvPr>
          <p:cNvSpPr>
            <a:spLocks noGrp="1"/>
          </p:cNvSpPr>
          <p:nvPr>
            <p:ph type="ctrTitle"/>
          </p:nvPr>
        </p:nvSpPr>
        <p:spPr>
          <a:xfrm>
            <a:off x="677335" y="1282701"/>
            <a:ext cx="5096060" cy="4307148"/>
          </a:xfrm>
        </p:spPr>
        <p:txBody>
          <a:bodyPr anchor="ctr">
            <a:normAutofit/>
          </a:bodyPr>
          <a:lstStyle/>
          <a:p>
            <a:r>
              <a:rPr kumimoji="1" lang="ja-JP" altLang="en-US"/>
              <a:t>気候変動と</a:t>
            </a:r>
            <a:br>
              <a:rPr kumimoji="1" lang="en-US" altLang="ja-JP" dirty="0"/>
            </a:br>
            <a:r>
              <a:rPr kumimoji="1" lang="ja-JP" altLang="en-US"/>
              <a:t>皮膚がん</a:t>
            </a:r>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字幕 2">
            <a:extLst>
              <a:ext uri="{FF2B5EF4-FFF2-40B4-BE49-F238E27FC236}">
                <a16:creationId xmlns:a16="http://schemas.microsoft.com/office/drawing/2014/main" id="{DA80B8EC-1B65-C9F8-DC49-5AE804271A7A}"/>
              </a:ext>
            </a:extLst>
          </p:cNvPr>
          <p:cNvSpPr>
            <a:spLocks noGrp="1"/>
          </p:cNvSpPr>
          <p:nvPr>
            <p:ph type="subTitle" idx="1"/>
          </p:nvPr>
        </p:nvSpPr>
        <p:spPr>
          <a:xfrm>
            <a:off x="7821120" y="2510119"/>
            <a:ext cx="3602567" cy="1829292"/>
          </a:xfrm>
        </p:spPr>
        <p:txBody>
          <a:bodyPr anchor="ctr">
            <a:normAutofit/>
          </a:bodyPr>
          <a:lstStyle/>
          <a:p>
            <a:pPr algn="l"/>
            <a:r>
              <a:rPr kumimoji="1" lang="ja-JP" altLang="en-US">
                <a:solidFill>
                  <a:srgbClr val="FFFFFF"/>
                </a:solidFill>
              </a:rPr>
              <a:t>大阪公立大学医学部医学科</a:t>
            </a:r>
            <a:endParaRPr kumimoji="1" lang="en-US" altLang="ja-JP" dirty="0">
              <a:solidFill>
                <a:srgbClr val="FFFFFF"/>
              </a:solidFill>
            </a:endParaRPr>
          </a:p>
          <a:p>
            <a:pPr algn="l"/>
            <a:r>
              <a:rPr kumimoji="1" lang="ja-JP" altLang="en-US">
                <a:solidFill>
                  <a:srgbClr val="FFFFFF"/>
                </a:solidFill>
              </a:rPr>
              <a:t>　牛島陸斗</a:t>
            </a:r>
          </a:p>
        </p:txBody>
      </p:sp>
    </p:spTree>
    <p:extLst>
      <p:ext uri="{BB962C8B-B14F-4D97-AF65-F5344CB8AC3E}">
        <p14:creationId xmlns:p14="http://schemas.microsoft.com/office/powerpoint/2010/main" val="3827669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7C1576C-B491-4A33-339A-2BEC03228952}"/>
              </a:ext>
            </a:extLst>
          </p:cNvPr>
          <p:cNvSpPr>
            <a:spLocks noGrp="1"/>
          </p:cNvSpPr>
          <p:nvPr>
            <p:ph type="title"/>
          </p:nvPr>
        </p:nvSpPr>
        <p:spPr>
          <a:xfrm>
            <a:off x="652481" y="1382486"/>
            <a:ext cx="3547581" cy="4093028"/>
          </a:xfrm>
        </p:spPr>
        <p:txBody>
          <a:bodyPr anchor="ctr">
            <a:normAutofit/>
          </a:bodyPr>
          <a:lstStyle/>
          <a:p>
            <a:r>
              <a:rPr kumimoji="1" lang="ja-JP" altLang="en-US" sz="4400"/>
              <a:t>はじめに</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コンテンツ プレースホルダー 2">
            <a:extLst>
              <a:ext uri="{FF2B5EF4-FFF2-40B4-BE49-F238E27FC236}">
                <a16:creationId xmlns:a16="http://schemas.microsoft.com/office/drawing/2014/main" id="{A8E4C31D-54F4-2660-6475-FA5C1FA60847}"/>
              </a:ext>
            </a:extLst>
          </p:cNvPr>
          <p:cNvGraphicFramePr>
            <a:graphicFrameLocks noGrp="1"/>
          </p:cNvGraphicFramePr>
          <p:nvPr>
            <p:ph idx="1"/>
            <p:extLst>
              <p:ext uri="{D42A27DB-BD31-4B8C-83A1-F6EECF244321}">
                <p14:modId xmlns:p14="http://schemas.microsoft.com/office/powerpoint/2010/main" val="3446922683"/>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960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3" name="Group 103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34" name="Straight Connector 103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3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7" name="Isosceles Triangle 103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1" name="Isosceles Triangle 104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2" name="Isosceles Triangle 104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4" name="Rectangle 104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気象庁 | 世界の年平均気温">
            <a:extLst>
              <a:ext uri="{FF2B5EF4-FFF2-40B4-BE49-F238E27FC236}">
                <a16:creationId xmlns:a16="http://schemas.microsoft.com/office/drawing/2014/main" id="{EE6AC2A1-A618-B23D-334B-2B1EDB07218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49150" y="2360264"/>
            <a:ext cx="4888119" cy="3666089"/>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435D6259-E804-3EF4-65FA-BCDBFD422F62}"/>
              </a:ext>
            </a:extLst>
          </p:cNvPr>
          <p:cNvSpPr txBox="1"/>
          <p:nvPr/>
        </p:nvSpPr>
        <p:spPr>
          <a:xfrm>
            <a:off x="3795568" y="1597014"/>
            <a:ext cx="3795281" cy="523220"/>
          </a:xfrm>
          <a:prstGeom prst="rect">
            <a:avLst/>
          </a:prstGeom>
          <a:noFill/>
        </p:spPr>
        <p:txBody>
          <a:bodyPr wrap="square" rtlCol="0">
            <a:spAutoFit/>
          </a:bodyPr>
          <a:lstStyle/>
          <a:p>
            <a:pPr lvl="0"/>
            <a:r>
              <a:rPr kumimoji="1" lang="ja-JP" altLang="ja-JP" sz="2800"/>
              <a:t>近年の気候変動の急進</a:t>
            </a:r>
            <a:endParaRPr lang="en-US" altLang="ja-JP" sz="2800" dirty="0"/>
          </a:p>
        </p:txBody>
      </p:sp>
    </p:spTree>
    <p:extLst>
      <p:ext uri="{BB962C8B-B14F-4D97-AF65-F5344CB8AC3E}">
        <p14:creationId xmlns:p14="http://schemas.microsoft.com/office/powerpoint/2010/main" val="175542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8" name="Straight Connector 2057">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9"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0"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1" name="Isosceles Triangle 2060">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2"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3"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4"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5" name="Isosceles Triangle 2064">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66" name="Isosceles Triangle 2065">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68" name="Rectangle 2067">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世界の皮膚癌診断業界市場調査2022-2030年｜Kenneth Researchのプレスリリース">
            <a:extLst>
              <a:ext uri="{FF2B5EF4-FFF2-40B4-BE49-F238E27FC236}">
                <a16:creationId xmlns:a16="http://schemas.microsoft.com/office/drawing/2014/main" id="{AA3FFC5E-3095-746C-E116-E281191170B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12368" y="2236111"/>
            <a:ext cx="7894678" cy="3888129"/>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2D259244-CBBD-8B6D-AAA7-5112C8D4FD50}"/>
              </a:ext>
            </a:extLst>
          </p:cNvPr>
          <p:cNvSpPr txBox="1"/>
          <p:nvPr/>
        </p:nvSpPr>
        <p:spPr>
          <a:xfrm>
            <a:off x="3479258" y="1712891"/>
            <a:ext cx="4763558" cy="523220"/>
          </a:xfrm>
          <a:prstGeom prst="rect">
            <a:avLst/>
          </a:prstGeom>
          <a:noFill/>
        </p:spPr>
        <p:txBody>
          <a:bodyPr wrap="square" rtlCol="0">
            <a:spAutoFit/>
          </a:bodyPr>
          <a:lstStyle/>
          <a:p>
            <a:pPr lvl="0"/>
            <a:r>
              <a:rPr kumimoji="1" lang="ja-JP" altLang="ja-JP" sz="2800"/>
              <a:t>皮膚がんの発症率が急増中</a:t>
            </a:r>
            <a:endParaRPr lang="en-US" altLang="ja-JP" sz="2800" dirty="0"/>
          </a:p>
        </p:txBody>
      </p:sp>
    </p:spTree>
    <p:extLst>
      <p:ext uri="{BB962C8B-B14F-4D97-AF65-F5344CB8AC3E}">
        <p14:creationId xmlns:p14="http://schemas.microsoft.com/office/powerpoint/2010/main" val="255165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AA2D1EF-2BFF-3F50-FBC7-4B10D42FCF25}"/>
              </a:ext>
            </a:extLst>
          </p:cNvPr>
          <p:cNvSpPr>
            <a:spLocks noGrp="1"/>
          </p:cNvSpPr>
          <p:nvPr>
            <p:ph type="title"/>
          </p:nvPr>
        </p:nvSpPr>
        <p:spPr>
          <a:xfrm>
            <a:off x="652481" y="1382486"/>
            <a:ext cx="3547581" cy="4093028"/>
          </a:xfrm>
        </p:spPr>
        <p:txBody>
          <a:bodyPr anchor="ctr">
            <a:normAutofit/>
          </a:bodyPr>
          <a:lstStyle/>
          <a:p>
            <a:r>
              <a:rPr kumimoji="1" lang="ja-JP" altLang="en-US" sz="4400"/>
              <a:t>方法</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コンテンツ プレースホルダー 2">
            <a:extLst>
              <a:ext uri="{FF2B5EF4-FFF2-40B4-BE49-F238E27FC236}">
                <a16:creationId xmlns:a16="http://schemas.microsoft.com/office/drawing/2014/main" id="{6B3874F0-B2F1-F3D7-688B-E707589A199A}"/>
              </a:ext>
            </a:extLst>
          </p:cNvPr>
          <p:cNvGraphicFramePr>
            <a:graphicFrameLocks noGrp="1"/>
          </p:cNvGraphicFramePr>
          <p:nvPr>
            <p:ph idx="1"/>
            <p:extLst>
              <p:ext uri="{D42A27DB-BD31-4B8C-83A1-F6EECF244321}">
                <p14:modId xmlns:p14="http://schemas.microsoft.com/office/powerpoint/2010/main" val="1705651207"/>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943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5A8FF4C-3BDD-AF1A-C980-27AF794FB2CD}"/>
              </a:ext>
            </a:extLst>
          </p:cNvPr>
          <p:cNvSpPr>
            <a:spLocks noGrp="1"/>
          </p:cNvSpPr>
          <p:nvPr>
            <p:ph type="title"/>
          </p:nvPr>
        </p:nvSpPr>
        <p:spPr>
          <a:xfrm>
            <a:off x="652481" y="1382486"/>
            <a:ext cx="3547581" cy="4093028"/>
          </a:xfrm>
        </p:spPr>
        <p:txBody>
          <a:bodyPr anchor="ctr">
            <a:normAutofit/>
          </a:bodyPr>
          <a:lstStyle/>
          <a:p>
            <a:r>
              <a:rPr kumimoji="1" lang="ja-JP" altLang="en-US" sz="4400"/>
              <a:t>結論</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コンテンツ プレースホルダー 2">
            <a:extLst>
              <a:ext uri="{FF2B5EF4-FFF2-40B4-BE49-F238E27FC236}">
                <a16:creationId xmlns:a16="http://schemas.microsoft.com/office/drawing/2014/main" id="{05E3F1D4-9C2D-8E80-C619-8F3AE9BE4146}"/>
              </a:ext>
            </a:extLst>
          </p:cNvPr>
          <p:cNvGraphicFramePr>
            <a:graphicFrameLocks noGrp="1"/>
          </p:cNvGraphicFramePr>
          <p:nvPr>
            <p:ph idx="1"/>
            <p:extLst>
              <p:ext uri="{D42A27DB-BD31-4B8C-83A1-F6EECF244321}">
                <p14:modId xmlns:p14="http://schemas.microsoft.com/office/powerpoint/2010/main" val="28105478"/>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389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9462262-49C7-99DB-CA22-10BA8100BC44}"/>
              </a:ext>
            </a:extLst>
          </p:cNvPr>
          <p:cNvSpPr>
            <a:spLocks noGrp="1"/>
          </p:cNvSpPr>
          <p:nvPr>
            <p:ph type="title"/>
          </p:nvPr>
        </p:nvSpPr>
        <p:spPr>
          <a:xfrm>
            <a:off x="652481" y="1382486"/>
            <a:ext cx="3547581" cy="4093028"/>
          </a:xfrm>
        </p:spPr>
        <p:txBody>
          <a:bodyPr anchor="ctr">
            <a:normAutofit/>
          </a:bodyPr>
          <a:lstStyle/>
          <a:p>
            <a:r>
              <a:rPr kumimoji="1" lang="ja-JP" altLang="en-US" sz="4400"/>
              <a:t>考察</a:t>
            </a:r>
          </a:p>
        </p:txBody>
      </p:sp>
      <p:grpSp>
        <p:nvGrpSpPr>
          <p:cNvPr id="39" name="Group 38">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40" name="Straight Connector 39">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42"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43">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47">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0" name="Rectangle 49">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3" name="コンテンツ プレースホルダー 2">
            <a:extLst>
              <a:ext uri="{FF2B5EF4-FFF2-40B4-BE49-F238E27FC236}">
                <a16:creationId xmlns:a16="http://schemas.microsoft.com/office/drawing/2014/main" id="{F3AE3E20-F495-252C-717C-491BB9D22870}"/>
              </a:ext>
            </a:extLst>
          </p:cNvPr>
          <p:cNvGraphicFramePr>
            <a:graphicFrameLocks noGrp="1"/>
          </p:cNvGraphicFramePr>
          <p:nvPr>
            <p:ph idx="1"/>
            <p:extLst>
              <p:ext uri="{D42A27DB-BD31-4B8C-83A1-F6EECF244321}">
                <p14:modId xmlns:p14="http://schemas.microsoft.com/office/powerpoint/2010/main" val="3218193343"/>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6042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8755206E-8DE9-5634-ECE1-0EC07059DCC6}"/>
              </a:ext>
            </a:extLst>
          </p:cNvPr>
          <p:cNvSpPr>
            <a:spLocks noGrp="1"/>
          </p:cNvSpPr>
          <p:nvPr>
            <p:ph type="title"/>
          </p:nvPr>
        </p:nvSpPr>
        <p:spPr>
          <a:xfrm>
            <a:off x="643467" y="816638"/>
            <a:ext cx="3367359" cy="5224724"/>
          </a:xfrm>
        </p:spPr>
        <p:txBody>
          <a:bodyPr anchor="ctr">
            <a:normAutofit/>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E8F14B0D-A49F-2AAF-75AE-BBFCBBFD4F9A}"/>
              </a:ext>
            </a:extLst>
          </p:cNvPr>
          <p:cNvSpPr>
            <a:spLocks noGrp="1"/>
          </p:cNvSpPr>
          <p:nvPr>
            <p:ph idx="1"/>
          </p:nvPr>
        </p:nvSpPr>
        <p:spPr>
          <a:xfrm>
            <a:off x="4654295" y="816638"/>
            <a:ext cx="4619706" cy="5224724"/>
          </a:xfrm>
        </p:spPr>
        <p:txBody>
          <a:bodyPr anchor="ctr">
            <a:normAutofit fontScale="92500" lnSpcReduction="10000"/>
          </a:bodyPr>
          <a:lstStyle/>
          <a:p>
            <a:pPr lvl="0">
              <a:lnSpc>
                <a:spcPct val="90000"/>
              </a:lnSpc>
            </a:pPr>
            <a:r>
              <a:rPr lang="en-US" altLang="ja-JP" sz="1700" dirty="0" err="1"/>
              <a:t>Balato</a:t>
            </a:r>
            <a:r>
              <a:rPr lang="en-US" altLang="ja-JP" sz="1700" dirty="0"/>
              <a:t> N, et al. Climate change and skin. G Ital Dermatol </a:t>
            </a:r>
            <a:r>
              <a:rPr lang="en-US" altLang="ja-JP" sz="1700" dirty="0" err="1"/>
              <a:t>Venereol</a:t>
            </a:r>
            <a:r>
              <a:rPr lang="en-US" altLang="ja-JP" sz="1700" dirty="0"/>
              <a:t>. 2013, 148(1):135-46.</a:t>
            </a:r>
            <a:endParaRPr lang="ja-JP" altLang="ja-JP" sz="1700"/>
          </a:p>
          <a:p>
            <a:pPr lvl="0">
              <a:lnSpc>
                <a:spcPct val="90000"/>
              </a:lnSpc>
            </a:pPr>
            <a:r>
              <a:rPr lang="en-US" altLang="ja-JP" sz="1700" dirty="0"/>
              <a:t>Parker ER, et al. The influence of climate change on skin cancer incidence. Int J </a:t>
            </a:r>
            <a:r>
              <a:rPr lang="en-US" altLang="ja-JP" sz="1700" dirty="0" err="1"/>
              <a:t>Womens</a:t>
            </a:r>
            <a:r>
              <a:rPr lang="en-US" altLang="ja-JP" sz="1700" dirty="0"/>
              <a:t> Dermatol. 2020, 7(1):17-27. </a:t>
            </a:r>
            <a:endParaRPr lang="ja-JP" altLang="ja-JP" sz="1700"/>
          </a:p>
          <a:p>
            <a:pPr lvl="0">
              <a:lnSpc>
                <a:spcPct val="90000"/>
              </a:lnSpc>
            </a:pPr>
            <a:r>
              <a:rPr lang="en-US" altLang="ja-JP" sz="1700" dirty="0" err="1"/>
              <a:t>Kaffenberger</a:t>
            </a:r>
            <a:r>
              <a:rPr lang="en-US" altLang="ja-JP" sz="1700" dirty="0"/>
              <a:t> BH, The effect of climate change on skin disease in North America. J Am </a:t>
            </a:r>
            <a:r>
              <a:rPr lang="en-US" altLang="ja-JP" sz="1700" dirty="0" err="1"/>
              <a:t>Acad</a:t>
            </a:r>
            <a:r>
              <a:rPr lang="en-US" altLang="ja-JP" sz="1700" dirty="0"/>
              <a:t> Dermatol. 2017. 76(1):140-147.  </a:t>
            </a:r>
            <a:endParaRPr lang="ja-JP" altLang="ja-JP" sz="1700"/>
          </a:p>
          <a:p>
            <a:pPr lvl="0">
              <a:lnSpc>
                <a:spcPct val="90000"/>
              </a:lnSpc>
            </a:pPr>
            <a:r>
              <a:rPr lang="en-US" altLang="ja-JP" sz="1700" dirty="0"/>
              <a:t>Grover S, Rajeshwari. Global warming and its impact on skin disorders. Indian J Dermatol </a:t>
            </a:r>
            <a:r>
              <a:rPr lang="en-US" altLang="ja-JP" sz="1700" dirty="0" err="1"/>
              <a:t>Venereol</a:t>
            </a:r>
            <a:r>
              <a:rPr lang="en-US" altLang="ja-JP" sz="1700" dirty="0"/>
              <a:t> </a:t>
            </a:r>
            <a:r>
              <a:rPr lang="en-US" altLang="ja-JP" sz="1700" dirty="0" err="1"/>
              <a:t>Leprol</a:t>
            </a:r>
            <a:r>
              <a:rPr lang="en-US" altLang="ja-JP" sz="1700" dirty="0"/>
              <a:t>. 2009. 75(4):337-9. </a:t>
            </a:r>
            <a:endParaRPr lang="ja-JP" altLang="ja-JP" sz="1700"/>
          </a:p>
          <a:p>
            <a:pPr>
              <a:lnSpc>
                <a:spcPct val="90000"/>
              </a:lnSpc>
            </a:pPr>
            <a:r>
              <a:rPr lang="en-US" altLang="ja-JP" sz="1700" dirty="0" err="1"/>
              <a:t>Diffey</a:t>
            </a:r>
            <a:r>
              <a:rPr lang="en-US" altLang="ja-JP" sz="1700" dirty="0"/>
              <a:t> B. Climate change, ozone depletion and the impact on ultraviolet exposure of human skin. Phys Med Biol. 2004. 49(1):R1-11. </a:t>
            </a:r>
            <a:r>
              <a:rPr lang="ja-JP" altLang="ja-JP" sz="1700">
                <a:effectLst/>
              </a:rPr>
              <a:t> </a:t>
            </a:r>
            <a:endParaRPr lang="en-US" altLang="ja-JP" sz="1700" dirty="0">
              <a:effectLst/>
            </a:endParaRPr>
          </a:p>
          <a:p>
            <a:pPr>
              <a:lnSpc>
                <a:spcPct val="90000"/>
              </a:lnSpc>
            </a:pPr>
            <a:r>
              <a:rPr lang="en-US" altLang="ja-JP" sz="1700" u="sng" dirty="0">
                <a:solidFill>
                  <a:schemeClr val="tx1"/>
                </a:solidFill>
                <a:effectLst/>
                <a:hlinkClick r:id="rId2">
                  <a:extLst>
                    <a:ext uri="{A12FA001-AC4F-418D-AE19-62706E023703}">
                      <ahyp:hlinkClr xmlns:ahyp="http://schemas.microsoft.com/office/drawing/2018/hyperlinkcolor" val="tx"/>
                    </a:ext>
                  </a:extLst>
                </a:hlinkClick>
              </a:rPr>
              <a:t>https://www.data.jma.go.jp/cpdinfo/temp/an_jpn.html</a:t>
            </a:r>
            <a:endParaRPr lang="en-US" altLang="ja-JP" sz="1700" u="sng" dirty="0">
              <a:solidFill>
                <a:schemeClr val="tx1"/>
              </a:solidFill>
              <a:effectLst/>
            </a:endParaRPr>
          </a:p>
          <a:p>
            <a:pPr>
              <a:lnSpc>
                <a:spcPct val="90000"/>
              </a:lnSpc>
            </a:pPr>
            <a:r>
              <a:rPr lang="en-US" altLang="ja-JP" sz="1700" dirty="0">
                <a:effectLst/>
              </a:rPr>
              <a:t>https://</a:t>
            </a:r>
            <a:r>
              <a:rPr lang="en-US" altLang="ja-JP" sz="1700" dirty="0" err="1">
                <a:effectLst/>
              </a:rPr>
              <a:t>www.kennethresearch.com</a:t>
            </a:r>
            <a:r>
              <a:rPr lang="en-US" altLang="ja-JP" sz="1700" dirty="0">
                <a:effectLst/>
              </a:rPr>
              <a:t>/sample-request-10151799</a:t>
            </a:r>
          </a:p>
        </p:txBody>
      </p:sp>
    </p:spTree>
    <p:extLst>
      <p:ext uri="{BB962C8B-B14F-4D97-AF65-F5344CB8AC3E}">
        <p14:creationId xmlns:p14="http://schemas.microsoft.com/office/powerpoint/2010/main" val="2353079560"/>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{4B7E7448-0392-E940-9405-97533949EA6A}tf10001060</Template>
  <TotalTime>175</TotalTime>
  <Words>1432</Words>
  <Application>Microsoft Macintosh PowerPoint</Application>
  <PresentationFormat>ワイド画面</PresentationFormat>
  <Paragraphs>50</Paragraphs>
  <Slides>8</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游ゴシック</vt:lpstr>
      <vt:lpstr>Arial</vt:lpstr>
      <vt:lpstr>Century</vt:lpstr>
      <vt:lpstr>Trebuchet MS</vt:lpstr>
      <vt:lpstr>Wingdings 3</vt:lpstr>
      <vt:lpstr>ファセット</vt:lpstr>
      <vt:lpstr>気候変動と 皮膚がん</vt:lpstr>
      <vt:lpstr>はじめに</vt:lpstr>
      <vt:lpstr>PowerPoint プレゼンテーション</vt:lpstr>
      <vt:lpstr>PowerPoint プレゼンテーション</vt:lpstr>
      <vt:lpstr>方法</vt:lpstr>
      <vt:lpstr>結論</vt:lpstr>
      <vt:lpstr>考察</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気候変動と皮膚がん</dc:title>
  <dc:creator>牛島　陸斗</dc:creator>
  <cp:lastModifiedBy>牛島　陸斗</cp:lastModifiedBy>
  <cp:revision>6</cp:revision>
  <dcterms:created xsi:type="dcterms:W3CDTF">2022-08-25T14:31:03Z</dcterms:created>
  <dcterms:modified xsi:type="dcterms:W3CDTF">2022-11-12T08:18:04Z</dcterms:modified>
</cp:coreProperties>
</file>