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60" r:id="rId1"/>
  </p:sldMasterIdLst>
  <p:sldIdLst>
    <p:sldId id="258" r:id="rId2"/>
    <p:sldId id="275" r:id="rId3"/>
    <p:sldId id="263" r:id="rId4"/>
    <p:sldId id="261" r:id="rId5"/>
    <p:sldId id="262" r:id="rId6"/>
    <p:sldId id="264" r:id="rId7"/>
    <p:sldId id="265" r:id="rId8"/>
    <p:sldId id="266" r:id="rId9"/>
    <p:sldId id="267" r:id="rId10"/>
    <p:sldId id="268" r:id="rId11"/>
    <p:sldId id="269" r:id="rId12"/>
    <p:sldId id="270" r:id="rId13"/>
    <p:sldId id="271" r:id="rId14"/>
    <p:sldId id="272" r:id="rId15"/>
    <p:sldId id="273" r:id="rId16"/>
    <p:sldId id="27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45"/>
    <p:restoredTop sz="94648"/>
  </p:normalViewPr>
  <p:slideViewPr>
    <p:cSldViewPr snapToGrid="0" snapToObjects="1">
      <p:cViewPr>
        <p:scale>
          <a:sx n="87" d="100"/>
          <a:sy n="87" d="100"/>
        </p:scale>
        <p:origin x="192" y="8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ja-JP" altLang="en-US"/>
              <a:t>マスター タイトルの書式設定</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B53F0F3-1923-104E-A3B4-CC6B34FBE393}" type="datetimeFigureOut">
              <a:rPr kumimoji="1" lang="ja-JP" altLang="en-US" smtClean="0"/>
              <a:t>2021/12/4</a:t>
            </a:fld>
            <a:endParaRPr kumimoji="1" lang="ja-JP" altLang="en-US"/>
          </a:p>
        </p:txBody>
      </p:sp>
      <p:sp>
        <p:nvSpPr>
          <p:cNvPr id="5" name="Footer Placeholder 4"/>
          <p:cNvSpPr>
            <a:spLocks noGrp="1"/>
          </p:cNvSpPr>
          <p:nvPr>
            <p:ph type="ftr" sz="quarter" idx="11"/>
          </p:nvPr>
        </p:nvSpPr>
        <p:spPr>
          <a:xfrm>
            <a:off x="2416500" y="329307"/>
            <a:ext cx="4973915" cy="309201"/>
          </a:xfrm>
        </p:spPr>
        <p:txBody>
          <a:bodyPr/>
          <a:lstStyle/>
          <a:p>
            <a:endParaRPr kumimoji="1" lang="ja-JP" altLang="en-US"/>
          </a:p>
        </p:txBody>
      </p:sp>
      <p:sp>
        <p:nvSpPr>
          <p:cNvPr id="6" name="Slide Number Placeholder 5"/>
          <p:cNvSpPr>
            <a:spLocks noGrp="1"/>
          </p:cNvSpPr>
          <p:nvPr>
            <p:ph type="sldNum" sz="quarter" idx="12"/>
          </p:nvPr>
        </p:nvSpPr>
        <p:spPr>
          <a:xfrm>
            <a:off x="1437664" y="798973"/>
            <a:ext cx="811019" cy="503578"/>
          </a:xfrm>
        </p:spPr>
        <p:txBody>
          <a:bodyPr/>
          <a:lstStyle/>
          <a:p>
            <a:fld id="{4C8E57F1-2531-6E49-8980-A532ED43C1D5}" type="slidenum">
              <a:rPr kumimoji="1" lang="ja-JP" altLang="en-US" smtClean="0"/>
              <a:t>‹#›</a:t>
            </a:fld>
            <a:endParaRPr kumimoji="1" lang="ja-JP" alt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5883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53F0F3-1923-104E-A3B4-CC6B34FBE393}" type="datetimeFigureOut">
              <a:rPr kumimoji="1" lang="ja-JP" altLang="en-US" smtClean="0"/>
              <a:t>2021/12/4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8E57F1-2531-6E49-8980-A532ED43C1D5}" type="slidenum">
              <a:rPr kumimoji="1" lang="ja-JP" altLang="en-US" smtClean="0"/>
              <a:t>‹#›</a:t>
            </a:fld>
            <a:endParaRPr kumimoji="1" lang="ja-JP" alt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67367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53F0F3-1923-104E-A3B4-CC6B34FBE393}" type="datetimeFigureOut">
              <a:rPr kumimoji="1" lang="ja-JP" altLang="en-US" smtClean="0"/>
              <a:t>2021/12/4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8E57F1-2531-6E49-8980-A532ED43C1D5}" type="slidenum">
              <a:rPr kumimoji="1" lang="ja-JP" altLang="en-US" smtClean="0"/>
              <a:t>‹#›</a:t>
            </a:fld>
            <a:endParaRPr kumimoji="1" lang="ja-JP" alt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3576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53F0F3-1923-104E-A3B4-CC6B34FBE393}" type="datetimeFigureOut">
              <a:rPr kumimoji="1" lang="ja-JP" altLang="en-US" smtClean="0"/>
              <a:t>2021/12/4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8E57F1-2531-6E49-8980-A532ED43C1D5}" type="slidenum">
              <a:rPr kumimoji="1" lang="ja-JP" altLang="en-US" smtClean="0"/>
              <a:t>‹#›</a:t>
            </a:fld>
            <a:endParaRPr kumimoji="1" lang="ja-JP" alt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8268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B53F0F3-1923-104E-A3B4-CC6B34FBE393}" type="datetimeFigureOut">
              <a:rPr kumimoji="1" lang="ja-JP" altLang="en-US" smtClean="0"/>
              <a:t>2021/12/4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8E57F1-2531-6E49-8980-A532ED43C1D5}" type="slidenum">
              <a:rPr kumimoji="1" lang="ja-JP" altLang="en-US" smtClean="0"/>
              <a:t>‹#›</a:t>
            </a:fld>
            <a:endParaRPr kumimoji="1" lang="ja-JP" alt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9766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B53F0F3-1923-104E-A3B4-CC6B34FBE393}" type="datetimeFigureOut">
              <a:rPr kumimoji="1" lang="ja-JP" altLang="en-US" smtClean="0"/>
              <a:t>2021/12/4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8E57F1-2531-6E49-8980-A532ED43C1D5}" type="slidenum">
              <a:rPr kumimoji="1" lang="ja-JP" altLang="en-US" smtClean="0"/>
              <a:t>‹#›</a:t>
            </a:fld>
            <a:endParaRPr kumimoji="1" lang="ja-JP" alt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46970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447191" y="2824269"/>
            <a:ext cx="4645152" cy="26444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412362" y="2821491"/>
            <a:ext cx="4645152" cy="26373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B53F0F3-1923-104E-A3B4-CC6B34FBE393}" type="datetimeFigureOut">
              <a:rPr kumimoji="1" lang="ja-JP" altLang="en-US" smtClean="0"/>
              <a:t>2021/12/4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C8E57F1-2531-6E49-8980-A532ED43C1D5}" type="slidenum">
              <a:rPr kumimoji="1" lang="ja-JP" altLang="en-US" smtClean="0"/>
              <a:t>‹#›</a:t>
            </a:fld>
            <a:endParaRPr kumimoji="1" lang="ja-JP" alt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53116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B53F0F3-1923-104E-A3B4-CC6B34FBE393}" type="datetimeFigureOut">
              <a:rPr kumimoji="1" lang="ja-JP" altLang="en-US" smtClean="0"/>
              <a:t>2021/12/4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C8E57F1-2531-6E49-8980-A532ED43C1D5}" type="slidenum">
              <a:rPr kumimoji="1" lang="ja-JP" altLang="en-US" smtClean="0"/>
              <a:t>‹#›</a:t>
            </a:fld>
            <a:endParaRPr kumimoji="1" lang="ja-JP" alt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7989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53F0F3-1923-104E-A3B4-CC6B34FBE393}" type="datetimeFigureOut">
              <a:rPr kumimoji="1" lang="ja-JP" altLang="en-US" smtClean="0"/>
              <a:t>2021/12/4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C8E57F1-2531-6E49-8980-A532ED43C1D5}" type="slidenum">
              <a:rPr kumimoji="1" lang="ja-JP" altLang="en-US" smtClean="0"/>
              <a:t>‹#›</a:t>
            </a:fld>
            <a:endParaRPr kumimoji="1" lang="ja-JP" altLang="en-US"/>
          </a:p>
        </p:txBody>
      </p:sp>
    </p:spTree>
    <p:extLst>
      <p:ext uri="{BB962C8B-B14F-4D97-AF65-F5344CB8AC3E}">
        <p14:creationId xmlns:p14="http://schemas.microsoft.com/office/powerpoint/2010/main" val="1044187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B53F0F3-1923-104E-A3B4-CC6B34FBE393}" type="datetimeFigureOut">
              <a:rPr kumimoji="1" lang="ja-JP" altLang="en-US" smtClean="0"/>
              <a:t>2021/12/4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8E57F1-2531-6E49-8980-A532ED43C1D5}" type="slidenum">
              <a:rPr kumimoji="1" lang="ja-JP" altLang="en-US" smtClean="0"/>
              <a:t>‹#›</a:t>
            </a:fld>
            <a:endParaRPr kumimoji="1" lang="ja-JP" alt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1508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B53F0F3-1923-104E-A3B4-CC6B34FBE393}" type="datetimeFigureOut">
              <a:rPr kumimoji="1" lang="ja-JP" altLang="en-US" smtClean="0"/>
              <a:t>2021/12/4</a:t>
            </a:fld>
            <a:endParaRPr kumimoji="1" lang="ja-JP" altLang="en-US"/>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4C8E57F1-2531-6E49-8980-A532ED43C1D5}" type="slidenum">
              <a:rPr kumimoji="1" lang="ja-JP" altLang="en-US" smtClean="0"/>
              <a:t>‹#›</a:t>
            </a:fld>
            <a:endParaRPr kumimoji="1" lang="ja-JP" alt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58171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B53F0F3-1923-104E-A3B4-CC6B34FBE393}" type="datetimeFigureOut">
              <a:rPr kumimoji="1" lang="ja-JP" altLang="en-US" smtClean="0"/>
              <a:t>2021/12/4</a:t>
            </a:fld>
            <a:endParaRPr kumimoji="1" lang="ja-JP" alt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C8E57F1-2531-6E49-8980-A532ED43C1D5}" type="slidenum">
              <a:rPr kumimoji="1" lang="ja-JP" altLang="en-US" smtClean="0"/>
              <a:t>‹#›</a:t>
            </a:fld>
            <a:endParaRPr kumimoji="1" lang="ja-JP" alt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0308568"/>
      </p:ext>
    </p:extLst>
  </p:cSld>
  <p:clrMap bg1="lt1" tx1="dk1" bg2="lt2" tx2="dk2" accent1="accent1" accent2="accent2" accent3="accent3" accent4="accent4" accent5="accent5" accent6="accent6" hlink="hlink" folHlink="folHlink"/>
  <p:sldLayoutIdLst>
    <p:sldLayoutId id="2147484261" r:id="rId1"/>
    <p:sldLayoutId id="2147484262" r:id="rId2"/>
    <p:sldLayoutId id="2147484263" r:id="rId3"/>
    <p:sldLayoutId id="2147484264" r:id="rId4"/>
    <p:sldLayoutId id="2147484265" r:id="rId5"/>
    <p:sldLayoutId id="2147484266" r:id="rId6"/>
    <p:sldLayoutId id="2147484267" r:id="rId7"/>
    <p:sldLayoutId id="2147484268" r:id="rId8"/>
    <p:sldLayoutId id="2147484269" r:id="rId9"/>
    <p:sldLayoutId id="2147484270" r:id="rId10"/>
    <p:sldLayoutId id="2147484271" r:id="rId11"/>
  </p:sldLayoutIdLst>
  <p:txStyles>
    <p:title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kumimoji="1"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58892A-CE1F-8746-AEBE-013D2372C517}"/>
              </a:ext>
            </a:extLst>
          </p:cNvPr>
          <p:cNvSpPr>
            <a:spLocks noGrp="1"/>
          </p:cNvSpPr>
          <p:nvPr>
            <p:ph type="ctrTitle"/>
          </p:nvPr>
        </p:nvSpPr>
        <p:spPr/>
        <p:txBody>
          <a:bodyPr>
            <a:normAutofit/>
          </a:bodyPr>
          <a:lstStyle/>
          <a:p>
            <a:r>
              <a:rPr lang="ja-JP" altLang="en-US" sz="3600">
                <a:latin typeface="HGGothicE" panose="020B0909000000000000" pitchFamily="49" charset="-128"/>
                <a:ea typeface="HGGothicE" panose="020B0909000000000000" pitchFamily="49" charset="-128"/>
              </a:rPr>
              <a:t>民事執行による救済への疑問</a:t>
            </a:r>
            <a:br>
              <a:rPr lang="en-US" altLang="ja-JP" sz="4800" dirty="0"/>
            </a:br>
            <a:r>
              <a:rPr lang="ja-JP" altLang="en-US" sz="3200">
                <a:latin typeface="HGGothicE" panose="020B0909000000000000" pitchFamily="49" charset="-128"/>
                <a:ea typeface="HGGothicE" panose="020B0909000000000000" pitchFamily="49" charset="-128"/>
              </a:rPr>
              <a:t>ーフォード・ピント事件を例としてー</a:t>
            </a:r>
            <a:endParaRPr kumimoji="1" lang="ja-JP" altLang="en-US" sz="3200">
              <a:latin typeface="HGGothicE" panose="020B0909000000000000" pitchFamily="49" charset="-128"/>
              <a:ea typeface="HGGothicE" panose="020B0909000000000000" pitchFamily="49" charset="-128"/>
            </a:endParaRPr>
          </a:p>
        </p:txBody>
      </p:sp>
      <p:sp>
        <p:nvSpPr>
          <p:cNvPr id="3" name="字幕 2">
            <a:extLst>
              <a:ext uri="{FF2B5EF4-FFF2-40B4-BE49-F238E27FC236}">
                <a16:creationId xmlns:a16="http://schemas.microsoft.com/office/drawing/2014/main" id="{14C6030C-1E8B-B340-8AB5-4F5E79C27452}"/>
              </a:ext>
            </a:extLst>
          </p:cNvPr>
          <p:cNvSpPr>
            <a:spLocks noGrp="1"/>
          </p:cNvSpPr>
          <p:nvPr>
            <p:ph type="subTitle" idx="1"/>
          </p:nvPr>
        </p:nvSpPr>
        <p:spPr/>
        <p:txBody>
          <a:bodyPr>
            <a:normAutofit fontScale="25000" lnSpcReduction="20000"/>
          </a:bodyPr>
          <a:lstStyle/>
          <a:p>
            <a:endParaRPr kumimoji="1" lang="en-US" altLang="ja-JP" dirty="0"/>
          </a:p>
          <a:p>
            <a:endParaRPr lang="en-US" altLang="ja-JP" dirty="0"/>
          </a:p>
          <a:p>
            <a:r>
              <a:rPr lang="ja-JP" altLang="en-US" sz="7400"/>
              <a:t>慶應義塾大学法学部法律学科１年</a:t>
            </a:r>
            <a:endParaRPr lang="en-US" altLang="ja-JP" sz="7400" dirty="0"/>
          </a:p>
          <a:p>
            <a:r>
              <a:rPr lang="ja-JP" altLang="en-US" sz="7400"/>
              <a:t>森谷史人</a:t>
            </a:r>
            <a:endParaRPr lang="en-US" altLang="ja-JP" sz="7400" dirty="0"/>
          </a:p>
          <a:p>
            <a:endParaRPr lang="en-US" altLang="ja-JP" dirty="0"/>
          </a:p>
        </p:txBody>
      </p:sp>
    </p:spTree>
    <p:extLst>
      <p:ext uri="{BB962C8B-B14F-4D97-AF65-F5344CB8AC3E}">
        <p14:creationId xmlns:p14="http://schemas.microsoft.com/office/powerpoint/2010/main" val="3799638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CBEC92C-F061-954E-9383-C3E9A9A1C0ED}"/>
              </a:ext>
            </a:extLst>
          </p:cNvPr>
          <p:cNvSpPr>
            <a:spLocks noGrp="1"/>
          </p:cNvSpPr>
          <p:nvPr>
            <p:ph idx="1"/>
          </p:nvPr>
        </p:nvSpPr>
        <p:spPr>
          <a:xfrm>
            <a:off x="1294362" y="2021038"/>
            <a:ext cx="9603275" cy="3450613"/>
          </a:xfrm>
        </p:spPr>
        <p:txBody>
          <a:bodyPr/>
          <a:lstStyle/>
          <a:p>
            <a:pPr marL="0" indent="0">
              <a:buNone/>
            </a:pPr>
            <a:r>
              <a:rPr kumimoji="1" lang="ja-JP" altLang="en-US"/>
              <a:t>・車を修理するのにかかる費用</a:t>
            </a:r>
            <a:endParaRPr kumimoji="1" lang="en-US" altLang="ja-JP" dirty="0"/>
          </a:p>
          <a:p>
            <a:pPr marL="0" indent="0">
              <a:buNone/>
            </a:pPr>
            <a:r>
              <a:rPr lang="ja-JP" altLang="en-US"/>
              <a:t>　</a:t>
            </a:r>
            <a:r>
              <a:rPr lang="en-US" altLang="ja-JP" dirty="0"/>
              <a:t>1</a:t>
            </a:r>
            <a:r>
              <a:rPr lang="ja-JP" altLang="en-US"/>
              <a:t>台あたり</a:t>
            </a:r>
            <a:r>
              <a:rPr lang="en-US" altLang="ja-JP" dirty="0"/>
              <a:t>11</a:t>
            </a:r>
            <a:r>
              <a:rPr lang="ja-JP" altLang="en-US"/>
              <a:t>ドル　　　　　　　　　　</a:t>
            </a:r>
            <a:endParaRPr lang="en-US" altLang="ja-JP" dirty="0"/>
          </a:p>
          <a:p>
            <a:pPr marL="0" indent="0">
              <a:buNone/>
            </a:pPr>
            <a:endParaRPr kumimoji="1" lang="en-US" altLang="ja-JP" dirty="0"/>
          </a:p>
          <a:p>
            <a:pPr marL="0" indent="0">
              <a:buNone/>
            </a:pPr>
            <a:r>
              <a:rPr lang="ja-JP" altLang="en-US"/>
              <a:t>・欠陥車を市場に出した場合の金銭評価</a:t>
            </a:r>
            <a:endParaRPr lang="en-US" altLang="ja-JP" dirty="0"/>
          </a:p>
          <a:p>
            <a:pPr marL="0" indent="0">
              <a:buNone/>
            </a:pPr>
            <a:r>
              <a:rPr lang="ja-JP" altLang="en-US"/>
              <a:t>　</a:t>
            </a:r>
            <a:r>
              <a:rPr lang="en-US" altLang="ja-JP" dirty="0"/>
              <a:t>180</a:t>
            </a:r>
            <a:r>
              <a:rPr lang="ja-JP" altLang="en-US"/>
              <a:t>人が焼け死に、</a:t>
            </a:r>
            <a:r>
              <a:rPr lang="en-US" altLang="ja-JP" dirty="0"/>
              <a:t>180</a:t>
            </a:r>
            <a:r>
              <a:rPr lang="ja-JP" altLang="en-US"/>
              <a:t>人が重症？</a:t>
            </a:r>
            <a:endParaRPr lang="en-US" altLang="ja-JP" dirty="0"/>
          </a:p>
          <a:p>
            <a:pPr marL="0" indent="0">
              <a:buNone/>
            </a:pPr>
            <a:r>
              <a:rPr lang="ja-JP" altLang="en-US"/>
              <a:t>　そして事故が欠陥によるものだとバレて、訴訟に訴えられて損害賠償を支払う</a:t>
            </a:r>
            <a:endParaRPr lang="en-US" altLang="ja-JP" dirty="0"/>
          </a:p>
          <a:p>
            <a:pPr marL="0" indent="0">
              <a:buNone/>
            </a:pPr>
            <a:r>
              <a:rPr lang="ja-JP" altLang="en-US"/>
              <a:t>　ケースの見積もり　　　　　　　　　　　　　　　　　　　　　　　　　　　　</a:t>
            </a:r>
            <a:endParaRPr lang="en-US" altLang="ja-JP" dirty="0"/>
          </a:p>
        </p:txBody>
      </p:sp>
      <p:sp>
        <p:nvSpPr>
          <p:cNvPr id="4" name="右矢印 3">
            <a:extLst>
              <a:ext uri="{FF2B5EF4-FFF2-40B4-BE49-F238E27FC236}">
                <a16:creationId xmlns:a16="http://schemas.microsoft.com/office/drawing/2014/main" id="{A1C1A59D-0584-284E-ACFB-EF4E3341C1F6}"/>
              </a:ext>
            </a:extLst>
          </p:cNvPr>
          <p:cNvSpPr/>
          <p:nvPr/>
        </p:nvSpPr>
        <p:spPr>
          <a:xfrm>
            <a:off x="4277033" y="2625213"/>
            <a:ext cx="1327355" cy="2802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右矢印 4">
            <a:extLst>
              <a:ext uri="{FF2B5EF4-FFF2-40B4-BE49-F238E27FC236}">
                <a16:creationId xmlns:a16="http://schemas.microsoft.com/office/drawing/2014/main" id="{530E6DE1-72FE-534A-B809-09260B95CDAD}"/>
              </a:ext>
            </a:extLst>
          </p:cNvPr>
          <p:cNvSpPr/>
          <p:nvPr/>
        </p:nvSpPr>
        <p:spPr>
          <a:xfrm>
            <a:off x="4329363" y="5029511"/>
            <a:ext cx="1327355" cy="2802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98E148E-30A2-344C-955C-9C8C74FF9AAA}"/>
              </a:ext>
            </a:extLst>
          </p:cNvPr>
          <p:cNvSpPr txBox="1"/>
          <p:nvPr/>
        </p:nvSpPr>
        <p:spPr>
          <a:xfrm>
            <a:off x="6304225" y="2580657"/>
            <a:ext cx="3893574" cy="369332"/>
          </a:xfrm>
          <a:prstGeom prst="rect">
            <a:avLst/>
          </a:prstGeom>
          <a:noFill/>
        </p:spPr>
        <p:txBody>
          <a:bodyPr wrap="square" rtlCol="0">
            <a:spAutoFit/>
          </a:bodyPr>
          <a:lstStyle/>
          <a:p>
            <a:r>
              <a:rPr lang="ja-JP" altLang="en-US"/>
              <a:t>合計</a:t>
            </a:r>
            <a:r>
              <a:rPr lang="en-US" altLang="ja-JP" dirty="0"/>
              <a:t>1</a:t>
            </a:r>
            <a:r>
              <a:rPr lang="ja-JP" altLang="en-US"/>
              <a:t>億</a:t>
            </a:r>
            <a:r>
              <a:rPr lang="en-US" altLang="ja-JP" dirty="0"/>
              <a:t>3700</a:t>
            </a:r>
            <a:r>
              <a:rPr lang="ja-JP" altLang="en-US"/>
              <a:t>万ドル</a:t>
            </a:r>
            <a:endParaRPr kumimoji="1" lang="ja-JP" altLang="en-US"/>
          </a:p>
        </p:txBody>
      </p:sp>
      <p:sp>
        <p:nvSpPr>
          <p:cNvPr id="7" name="テキスト ボックス 6">
            <a:extLst>
              <a:ext uri="{FF2B5EF4-FFF2-40B4-BE49-F238E27FC236}">
                <a16:creationId xmlns:a16="http://schemas.microsoft.com/office/drawing/2014/main" id="{6D2EA252-18C6-1A4B-B82B-5F8562CB8AD2}"/>
              </a:ext>
            </a:extLst>
          </p:cNvPr>
          <p:cNvSpPr txBox="1"/>
          <p:nvPr/>
        </p:nvSpPr>
        <p:spPr>
          <a:xfrm>
            <a:off x="6623774" y="4984955"/>
            <a:ext cx="2477730" cy="369332"/>
          </a:xfrm>
          <a:prstGeom prst="rect">
            <a:avLst/>
          </a:prstGeom>
          <a:noFill/>
        </p:spPr>
        <p:txBody>
          <a:bodyPr wrap="square" rtlCol="0">
            <a:spAutoFit/>
          </a:bodyPr>
          <a:lstStyle/>
          <a:p>
            <a:r>
              <a:rPr lang="en-US" altLang="ja-JP" dirty="0"/>
              <a:t>4950</a:t>
            </a:r>
            <a:r>
              <a:rPr lang="ja-JP" altLang="en-US"/>
              <a:t>万ドル</a:t>
            </a:r>
            <a:endParaRPr kumimoji="1" lang="ja-JP" altLang="en-US"/>
          </a:p>
        </p:txBody>
      </p:sp>
    </p:spTree>
    <p:extLst>
      <p:ext uri="{BB962C8B-B14F-4D97-AF65-F5344CB8AC3E}">
        <p14:creationId xmlns:p14="http://schemas.microsoft.com/office/powerpoint/2010/main" val="4012843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dissolve">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dissolve">
                                      <p:cBhvr>
                                        <p:cTn id="25" dur="500"/>
                                        <p:tgtEl>
                                          <p:spTgt spid="3">
                                            <p:txEl>
                                              <p:pRg st="4" end="4"/>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dissolve">
                                      <p:cBhvr>
                                        <p:cTn id="28" dur="500"/>
                                        <p:tgtEl>
                                          <p:spTgt spid="3">
                                            <p:txEl>
                                              <p:pRg st="5" end="5"/>
                                            </p:txEl>
                                          </p:spTgt>
                                        </p:tgtEl>
                                      </p:cBhvr>
                                    </p:animEffect>
                                  </p:childTnLst>
                                </p:cTn>
                              </p:par>
                              <p:par>
                                <p:cTn id="29" presetID="9" presetClass="entr" presetSubtype="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dissolv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barn(inVertical)">
                                      <p:cBhvr>
                                        <p:cTn id="36" dur="5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7">
                                            <p:txEl>
                                              <p:pRg st="0" end="0"/>
                                            </p:txEl>
                                          </p:spTgt>
                                        </p:tgtEl>
                                        <p:attrNameLst>
                                          <p:attrName>style.visibility</p:attrName>
                                        </p:attrNameLst>
                                      </p:cBhvr>
                                      <p:to>
                                        <p:strVal val="visible"/>
                                      </p:to>
                                    </p:set>
                                    <p:animEffect transition="in" filter="dissolve">
                                      <p:cBhvr>
                                        <p:cTn id="4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069E539-2A8B-024E-B529-E95E43627F65}"/>
              </a:ext>
            </a:extLst>
          </p:cNvPr>
          <p:cNvSpPr>
            <a:spLocks noGrp="1"/>
          </p:cNvSpPr>
          <p:nvPr>
            <p:ph idx="1"/>
          </p:nvPr>
        </p:nvSpPr>
        <p:spPr/>
        <p:txBody>
          <a:bodyPr/>
          <a:lstStyle/>
          <a:p>
            <a:pPr marL="0" indent="0">
              <a:buNone/>
            </a:pPr>
            <a:r>
              <a:rPr kumimoji="1" lang="ja-JP" altLang="en-US"/>
              <a:t>結果として欠陥車が市場に出される</a:t>
            </a:r>
            <a:endParaRPr kumimoji="1" lang="en-US" altLang="ja-JP" dirty="0"/>
          </a:p>
          <a:p>
            <a:pPr marL="0" indent="0">
              <a:buNone/>
            </a:pPr>
            <a:r>
              <a:rPr lang="en-US" altLang="ja-JP" dirty="0"/>
              <a:t>1972</a:t>
            </a:r>
            <a:r>
              <a:rPr lang="ja-JP" altLang="en-US"/>
              <a:t>年、追突されたピントが発火、炎上。運転手が死亡し、同乗者が大火傷</a:t>
            </a:r>
            <a:endParaRPr lang="en-US" altLang="ja-JP" dirty="0"/>
          </a:p>
          <a:p>
            <a:pPr marL="0" indent="0">
              <a:buNone/>
            </a:pPr>
            <a:r>
              <a:rPr lang="ja-JP" altLang="en-US"/>
              <a:t>経済「合理的」な理由であえて欠陥車を市場に出したことがバレる</a:t>
            </a:r>
            <a:endParaRPr lang="en-US" altLang="ja-JP" dirty="0"/>
          </a:p>
          <a:p>
            <a:pPr marL="0" indent="0">
              <a:buNone/>
            </a:pPr>
            <a:endParaRPr kumimoji="1" lang="en-US" altLang="ja-JP" dirty="0"/>
          </a:p>
          <a:p>
            <a:pPr marL="0" indent="0">
              <a:buNone/>
            </a:pPr>
            <a:endParaRPr kumimoji="1" lang="ja-JP" altLang="en-US"/>
          </a:p>
        </p:txBody>
      </p:sp>
      <p:sp>
        <p:nvSpPr>
          <p:cNvPr id="8" name="角丸四角形 7">
            <a:extLst>
              <a:ext uri="{FF2B5EF4-FFF2-40B4-BE49-F238E27FC236}">
                <a16:creationId xmlns:a16="http://schemas.microsoft.com/office/drawing/2014/main" id="{3ABCC15A-4EB2-C344-ACB8-A778D1CFBB0E}"/>
              </a:ext>
            </a:extLst>
          </p:cNvPr>
          <p:cNvSpPr/>
          <p:nvPr/>
        </p:nvSpPr>
        <p:spPr>
          <a:xfrm>
            <a:off x="2423651" y="3932513"/>
            <a:ext cx="7344697" cy="64892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a:t>1</a:t>
            </a:r>
            <a:r>
              <a:rPr kumimoji="1" lang="ja-JP" altLang="en-US"/>
              <a:t>億</a:t>
            </a:r>
            <a:r>
              <a:rPr kumimoji="1" lang="en-US" altLang="ja-JP" dirty="0"/>
              <a:t>2500</a:t>
            </a:r>
            <a:r>
              <a:rPr kumimoji="1" lang="ja-JP" altLang="en-US"/>
              <a:t>万ドルの懲罰的損害賠償</a:t>
            </a:r>
            <a:r>
              <a:rPr kumimoji="1" lang="en-US" altLang="ja-JP" dirty="0"/>
              <a:t>(</a:t>
            </a:r>
            <a:r>
              <a:rPr kumimoji="1" lang="ja-JP" altLang="en-US"/>
              <a:t>第一審では</a:t>
            </a:r>
            <a:r>
              <a:rPr kumimoji="1" lang="en-US" altLang="ja-JP" dirty="0"/>
              <a:t>)</a:t>
            </a:r>
            <a:endParaRPr kumimoji="1" lang="ja-JP" altLang="en-US"/>
          </a:p>
        </p:txBody>
      </p:sp>
    </p:spTree>
    <p:extLst>
      <p:ext uri="{BB962C8B-B14F-4D97-AF65-F5344CB8AC3E}">
        <p14:creationId xmlns:p14="http://schemas.microsoft.com/office/powerpoint/2010/main" val="503423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FA2C62-6A28-E949-B217-FEC2BE030D37}"/>
              </a:ext>
            </a:extLst>
          </p:cNvPr>
          <p:cNvSpPr>
            <a:spLocks noGrp="1"/>
          </p:cNvSpPr>
          <p:nvPr>
            <p:ph type="title"/>
          </p:nvPr>
        </p:nvSpPr>
        <p:spPr/>
        <p:txBody>
          <a:bodyPr/>
          <a:lstStyle/>
          <a:p>
            <a:r>
              <a:rPr kumimoji="1" lang="ja-JP" altLang="en-US">
                <a:latin typeface="Meiryo UI" panose="020B0604030504040204" pitchFamily="34" charset="-128"/>
                <a:ea typeface="Meiryo UI" panose="020B0604030504040204" pitchFamily="34" charset="-128"/>
              </a:rPr>
              <a:t>事件のポイント</a:t>
            </a:r>
            <a:br>
              <a:rPr kumimoji="1" lang="en-US" altLang="ja-JP" dirty="0">
                <a:latin typeface="Meiryo UI" panose="020B0604030504040204" pitchFamily="34" charset="-128"/>
                <a:ea typeface="Meiryo UI" panose="020B0604030504040204" pitchFamily="34" charset="-128"/>
              </a:rPr>
            </a:br>
            <a:endParaRPr kumimoji="1" lang="ja-JP" altLang="en-US">
              <a:latin typeface="Meiryo UI" panose="020B0604030504040204" pitchFamily="34" charset="-128"/>
              <a:ea typeface="Meiryo UI" panose="020B0604030504040204" pitchFamily="34" charset="-128"/>
            </a:endParaRPr>
          </a:p>
        </p:txBody>
      </p:sp>
      <p:sp>
        <p:nvSpPr>
          <p:cNvPr id="3" name="コンテンツ プレースホルダー 2">
            <a:extLst>
              <a:ext uri="{FF2B5EF4-FFF2-40B4-BE49-F238E27FC236}">
                <a16:creationId xmlns:a16="http://schemas.microsoft.com/office/drawing/2014/main" id="{145EC59C-1D8C-6149-8E3A-B514EF07FFD1}"/>
              </a:ext>
            </a:extLst>
          </p:cNvPr>
          <p:cNvSpPr>
            <a:spLocks noGrp="1"/>
          </p:cNvSpPr>
          <p:nvPr>
            <p:ph idx="1"/>
          </p:nvPr>
        </p:nvSpPr>
        <p:spPr/>
        <p:txBody>
          <a:bodyPr/>
          <a:lstStyle/>
          <a:p>
            <a:pPr marL="0" indent="0">
              <a:buNone/>
            </a:pPr>
            <a:r>
              <a:rPr kumimoji="1" lang="ja-JP" altLang="en-US" sz="2400"/>
              <a:t>①</a:t>
            </a:r>
            <a:r>
              <a:rPr lang="ja-JP" altLang="en-US" sz="2400"/>
              <a:t>損害賠償というものを実際に起きた損害の補填に限定すると、他</a:t>
            </a:r>
            <a:endParaRPr lang="en-US" altLang="ja-JP" sz="2400" dirty="0"/>
          </a:p>
          <a:p>
            <a:pPr marL="0" indent="0">
              <a:buNone/>
            </a:pPr>
            <a:r>
              <a:rPr kumimoji="1" lang="ja-JP" altLang="en-US" sz="2400"/>
              <a:t>　者に生じる損害を放置した方が損害が小さくなるケースがある</a:t>
            </a:r>
            <a:endParaRPr kumimoji="1" lang="en-US" altLang="ja-JP" sz="2400" dirty="0"/>
          </a:p>
          <a:p>
            <a:pPr marL="0" indent="0">
              <a:buNone/>
            </a:pPr>
            <a:endParaRPr lang="en-US" altLang="ja-JP" sz="2400" dirty="0"/>
          </a:p>
          <a:p>
            <a:pPr marL="0" indent="0">
              <a:buNone/>
            </a:pPr>
            <a:r>
              <a:rPr lang="ja-JP" altLang="en-US" sz="2400"/>
              <a:t>②アメリカには懲罰的損害賠償制度があるが、日本にはない</a:t>
            </a:r>
            <a:endParaRPr lang="en-US" altLang="ja-JP" sz="2400" dirty="0"/>
          </a:p>
          <a:p>
            <a:pPr marL="0" indent="0">
              <a:buNone/>
            </a:pPr>
            <a:endParaRPr lang="en-US" altLang="ja-JP" dirty="0"/>
          </a:p>
        </p:txBody>
      </p:sp>
    </p:spTree>
    <p:extLst>
      <p:ext uri="{BB962C8B-B14F-4D97-AF65-F5344CB8AC3E}">
        <p14:creationId xmlns:p14="http://schemas.microsoft.com/office/powerpoint/2010/main" val="3018926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5A3CE2-D009-7F4A-AC60-0719BFB96EDD}"/>
              </a:ext>
            </a:extLst>
          </p:cNvPr>
          <p:cNvSpPr>
            <a:spLocks noGrp="1"/>
          </p:cNvSpPr>
          <p:nvPr>
            <p:ph type="title"/>
          </p:nvPr>
        </p:nvSpPr>
        <p:spPr/>
        <p:txBody>
          <a:bodyPr/>
          <a:lstStyle/>
          <a:p>
            <a:r>
              <a:rPr kumimoji="1" lang="ja-JP" altLang="en-US">
                <a:latin typeface="Meiryo UI" panose="020B0604030504040204" pitchFamily="34" charset="-128"/>
                <a:ea typeface="Meiryo UI" panose="020B0604030504040204" pitchFamily="34" charset="-128"/>
              </a:rPr>
              <a:t>懲罰的損害賠償の根拠</a:t>
            </a:r>
          </a:p>
        </p:txBody>
      </p:sp>
      <p:sp>
        <p:nvSpPr>
          <p:cNvPr id="3" name="コンテンツ プレースホルダー 2">
            <a:extLst>
              <a:ext uri="{FF2B5EF4-FFF2-40B4-BE49-F238E27FC236}">
                <a16:creationId xmlns:a16="http://schemas.microsoft.com/office/drawing/2014/main" id="{7F198B96-43BE-CA49-8C54-A251D1C073E7}"/>
              </a:ext>
            </a:extLst>
          </p:cNvPr>
          <p:cNvSpPr>
            <a:spLocks noGrp="1"/>
          </p:cNvSpPr>
          <p:nvPr>
            <p:ph idx="1"/>
          </p:nvPr>
        </p:nvSpPr>
        <p:spPr/>
        <p:txBody>
          <a:bodyPr>
            <a:normAutofit lnSpcReduction="10000"/>
          </a:bodyPr>
          <a:lstStyle/>
          <a:p>
            <a:pPr marL="0" indent="0">
              <a:buNone/>
            </a:pPr>
            <a:r>
              <a:rPr kumimoji="1" lang="ja-JP" altLang="en-US"/>
              <a:t>アメリカにおいて</a:t>
            </a:r>
            <a:r>
              <a:rPr lang="ja-JP" altLang="en-US"/>
              <a:t>懲罰的損害賠償制度を正当化する根拠として挙げられているのは、</a:t>
            </a:r>
            <a:endParaRPr lang="en-US" altLang="ja-JP" dirty="0"/>
          </a:p>
          <a:p>
            <a:pPr marL="0" indent="0">
              <a:buNone/>
            </a:pPr>
            <a:r>
              <a:rPr kumimoji="1" lang="ja-JP" altLang="en-US"/>
              <a:t>①</a:t>
            </a:r>
            <a:r>
              <a:rPr lang="ja-JP" altLang="en-US"/>
              <a:t>加害者自身に懲罰を与えること（特別予防）</a:t>
            </a:r>
            <a:endParaRPr lang="en-US" altLang="ja-JP" dirty="0"/>
          </a:p>
          <a:p>
            <a:pPr marL="0" indent="0">
              <a:buNone/>
            </a:pPr>
            <a:r>
              <a:rPr kumimoji="1" lang="ja-JP" altLang="en-US"/>
              <a:t>②</a:t>
            </a:r>
            <a:r>
              <a:rPr lang="ja-JP" altLang="en-US"/>
              <a:t>社会への見せしめとして他の者の類似の行為を抑制すること（一般予防）</a:t>
            </a:r>
            <a:endParaRPr lang="en-US" altLang="ja-JP" dirty="0"/>
          </a:p>
          <a:p>
            <a:pPr marL="0" indent="0">
              <a:buNone/>
            </a:pPr>
            <a:r>
              <a:rPr kumimoji="1" lang="ja-JP" altLang="en-US"/>
              <a:t>③</a:t>
            </a:r>
            <a:r>
              <a:rPr lang="ja-JP" altLang="en-US"/>
              <a:t>被害者の報復感情を満足させること</a:t>
            </a:r>
            <a:endParaRPr lang="en-US" altLang="ja-JP" dirty="0"/>
          </a:p>
          <a:p>
            <a:pPr marL="0" indent="0">
              <a:buNone/>
            </a:pPr>
            <a:r>
              <a:rPr kumimoji="1" lang="ja-JP" altLang="en-US"/>
              <a:t>④</a:t>
            </a:r>
            <a:r>
              <a:rPr lang="ja-JP" altLang="en-US"/>
              <a:t>私人に実損害の填補以上の利得を与えるというインセンティブを与えることによって、法目的の実現に積極的に参加させ、結果として社会から悪質な行為がなくなること</a:t>
            </a:r>
            <a:endParaRPr lang="en-US" altLang="ja-JP" dirty="0"/>
          </a:p>
          <a:p>
            <a:pPr marL="0" indent="0">
              <a:buNone/>
            </a:pPr>
            <a:r>
              <a:rPr kumimoji="1" lang="ja-JP" altLang="en-US"/>
              <a:t>⑤</a:t>
            </a:r>
            <a:r>
              <a:rPr lang="ja-JP" altLang="en-US"/>
              <a:t>実損害の賠償が完全には得られない場合にそれを補完する機能を営むこと</a:t>
            </a:r>
            <a:endParaRPr kumimoji="1" lang="ja-JP" altLang="en-US"/>
          </a:p>
        </p:txBody>
      </p:sp>
    </p:spTree>
    <p:extLst>
      <p:ext uri="{BB962C8B-B14F-4D97-AF65-F5344CB8AC3E}">
        <p14:creationId xmlns:p14="http://schemas.microsoft.com/office/powerpoint/2010/main" val="3319622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19E7C5-36F9-7C46-B44F-977FD73B4B4D}"/>
              </a:ext>
            </a:extLst>
          </p:cNvPr>
          <p:cNvSpPr>
            <a:spLocks noGrp="1"/>
          </p:cNvSpPr>
          <p:nvPr>
            <p:ph type="title"/>
          </p:nvPr>
        </p:nvSpPr>
        <p:spPr/>
        <p:txBody>
          <a:bodyPr/>
          <a:lstStyle/>
          <a:p>
            <a:r>
              <a:rPr lang="ja-JP" altLang="en-US">
                <a:latin typeface="Meiryo UI" panose="020B0604030504040204" pitchFamily="34" charset="-128"/>
                <a:ea typeface="Meiryo UI" panose="020B0604030504040204" pitchFamily="34" charset="-128"/>
              </a:rPr>
              <a:t>懲罰的損害賠償反対論</a:t>
            </a:r>
            <a:endParaRPr kumimoji="1" lang="ja-JP" altLang="en-US">
              <a:latin typeface="Meiryo UI" panose="020B0604030504040204" pitchFamily="34" charset="-128"/>
              <a:ea typeface="Meiryo UI" panose="020B0604030504040204" pitchFamily="34" charset="-128"/>
            </a:endParaRPr>
          </a:p>
        </p:txBody>
      </p:sp>
      <p:sp>
        <p:nvSpPr>
          <p:cNvPr id="3" name="コンテンツ プレースホルダー 2">
            <a:extLst>
              <a:ext uri="{FF2B5EF4-FFF2-40B4-BE49-F238E27FC236}">
                <a16:creationId xmlns:a16="http://schemas.microsoft.com/office/drawing/2014/main" id="{9F719821-5B84-674E-A784-11A06B443E7B}"/>
              </a:ext>
            </a:extLst>
          </p:cNvPr>
          <p:cNvSpPr>
            <a:spLocks noGrp="1"/>
          </p:cNvSpPr>
          <p:nvPr>
            <p:ph idx="1"/>
          </p:nvPr>
        </p:nvSpPr>
        <p:spPr/>
        <p:txBody>
          <a:bodyPr>
            <a:normAutofit lnSpcReduction="10000"/>
          </a:bodyPr>
          <a:lstStyle/>
          <a:p>
            <a:pPr marL="0" indent="0">
              <a:buNone/>
            </a:pPr>
            <a:r>
              <a:rPr kumimoji="1" lang="ja-JP" altLang="en-US"/>
              <a:t>アメリカでも懲罰的損害賠償に反対する意見もある</a:t>
            </a:r>
            <a:endParaRPr kumimoji="1" lang="en-US" altLang="ja-JP" dirty="0"/>
          </a:p>
          <a:p>
            <a:pPr marL="0" indent="0">
              <a:buNone/>
            </a:pPr>
            <a:r>
              <a:rPr lang="ja-JP" altLang="en-US"/>
              <a:t>①社会的に見て許されないのなら国家がその行為を刑事罰として処罰すべきである</a:t>
            </a:r>
            <a:endParaRPr kumimoji="1" lang="en-US" altLang="ja-JP" dirty="0"/>
          </a:p>
          <a:p>
            <a:pPr marL="0" indent="0">
              <a:buNone/>
            </a:pPr>
            <a:r>
              <a:rPr kumimoji="1" lang="ja-JP" altLang="en-US"/>
              <a:t>②</a:t>
            </a:r>
            <a:r>
              <a:rPr lang="ja-JP" altLang="en-US"/>
              <a:t>上限の無い不明確な処罰であって適正手続違反となる</a:t>
            </a:r>
            <a:endParaRPr lang="en-US" altLang="ja-JP" dirty="0"/>
          </a:p>
          <a:p>
            <a:pPr marL="0" indent="0">
              <a:buNone/>
            </a:pPr>
            <a:r>
              <a:rPr kumimoji="1" lang="ja-JP" altLang="en-US"/>
              <a:t>③</a:t>
            </a:r>
            <a:r>
              <a:rPr lang="ja-JP" altLang="en-US"/>
              <a:t>刑事罰との</a:t>
            </a:r>
            <a:r>
              <a:rPr lang="en-US" altLang="ja-JP" dirty="0"/>
              <a:t>2</a:t>
            </a:r>
            <a:r>
              <a:rPr lang="ja-JP" altLang="en-US"/>
              <a:t>重処罰になる</a:t>
            </a:r>
            <a:endParaRPr lang="en-US" altLang="ja-JP" dirty="0"/>
          </a:p>
          <a:p>
            <a:pPr marL="0" indent="0">
              <a:buNone/>
            </a:pPr>
            <a:r>
              <a:rPr kumimoji="1" lang="ja-JP" altLang="en-US"/>
              <a:t>④</a:t>
            </a:r>
            <a:r>
              <a:rPr lang="ja-JP" altLang="en-US"/>
              <a:t>最初の原告だけが懲罰的損害賠償を請求できるとしたら不公平であり、他方、最初の原告に限られないとしたら懲罰的損害賠償の多重処罰になること</a:t>
            </a:r>
            <a:endParaRPr lang="en-US" altLang="ja-JP" dirty="0"/>
          </a:p>
          <a:p>
            <a:pPr marL="0" indent="0">
              <a:buNone/>
            </a:pPr>
            <a:r>
              <a:rPr kumimoji="1" lang="ja-JP" altLang="en-US"/>
              <a:t>⑤</a:t>
            </a:r>
            <a:r>
              <a:rPr lang="ja-JP" altLang="en-US"/>
              <a:t>加害者側は、結局は懲罰賠償のコストを価格に転化するので、消費者全体のマイナスになるだけであること</a:t>
            </a:r>
            <a:endParaRPr kumimoji="1" lang="ja-JP" altLang="en-US"/>
          </a:p>
        </p:txBody>
      </p:sp>
    </p:spTree>
    <p:extLst>
      <p:ext uri="{BB962C8B-B14F-4D97-AF65-F5344CB8AC3E}">
        <p14:creationId xmlns:p14="http://schemas.microsoft.com/office/powerpoint/2010/main" val="3500255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45FEE4-12D5-1243-B0E2-1539D9FEDB72}"/>
              </a:ext>
            </a:extLst>
          </p:cNvPr>
          <p:cNvSpPr>
            <a:spLocks noGrp="1"/>
          </p:cNvSpPr>
          <p:nvPr>
            <p:ph type="title"/>
          </p:nvPr>
        </p:nvSpPr>
        <p:spPr/>
        <p:txBody>
          <a:bodyPr/>
          <a:lstStyle/>
          <a:p>
            <a:r>
              <a:rPr kumimoji="1" lang="ja-JP" altLang="en-US">
                <a:latin typeface="Meiryo UI" panose="020B0604030504040204" pitchFamily="34" charset="-128"/>
                <a:ea typeface="Meiryo UI" panose="020B0604030504040204" pitchFamily="34" charset="-128"/>
              </a:rPr>
              <a:t>日本における懲罰的損害賠償</a:t>
            </a:r>
          </a:p>
        </p:txBody>
      </p:sp>
      <p:sp>
        <p:nvSpPr>
          <p:cNvPr id="3" name="コンテンツ プレースホルダー 2">
            <a:extLst>
              <a:ext uri="{FF2B5EF4-FFF2-40B4-BE49-F238E27FC236}">
                <a16:creationId xmlns:a16="http://schemas.microsoft.com/office/drawing/2014/main" id="{A4536F77-27E8-C949-979C-39681947B0D8}"/>
              </a:ext>
            </a:extLst>
          </p:cNvPr>
          <p:cNvSpPr>
            <a:spLocks noGrp="1"/>
          </p:cNvSpPr>
          <p:nvPr>
            <p:ph idx="1"/>
          </p:nvPr>
        </p:nvSpPr>
        <p:spPr/>
        <p:txBody>
          <a:bodyPr/>
          <a:lstStyle/>
          <a:p>
            <a:pPr marL="0" indent="0">
              <a:buNone/>
            </a:pPr>
            <a:r>
              <a:rPr kumimoji="1" lang="ja-JP" altLang="en-US"/>
              <a:t>クロロキン薬害訴訟</a:t>
            </a:r>
            <a:endParaRPr kumimoji="1" lang="en-US" altLang="ja-JP" dirty="0"/>
          </a:p>
          <a:p>
            <a:pPr marL="0" indent="0">
              <a:buNone/>
            </a:pPr>
            <a:r>
              <a:rPr lang="ja-JP" altLang="en-US"/>
              <a:t>　原告側は、通常の慰謝料額の</a:t>
            </a:r>
            <a:r>
              <a:rPr lang="en-US" altLang="ja-JP" dirty="0"/>
              <a:t>3</a:t>
            </a:r>
            <a:r>
              <a:rPr lang="ja-JP" altLang="en-US"/>
              <a:t>倍程度の「制裁的慰謝料」の請求</a:t>
            </a:r>
            <a:endParaRPr lang="en-US" altLang="ja-JP" dirty="0"/>
          </a:p>
          <a:p>
            <a:pPr marL="0" indent="0">
              <a:buNone/>
            </a:pPr>
            <a:endParaRPr lang="en-US" altLang="ja-JP" dirty="0"/>
          </a:p>
          <a:p>
            <a:pPr marL="0" indent="0">
              <a:buNone/>
            </a:pPr>
            <a:r>
              <a:rPr lang="ja-JP" altLang="en-US"/>
              <a:t>東京高裁は</a:t>
            </a:r>
            <a:endParaRPr lang="en-US" altLang="ja-JP" dirty="0"/>
          </a:p>
          <a:p>
            <a:pPr marL="0" indent="0">
              <a:buNone/>
            </a:pPr>
            <a:r>
              <a:rPr lang="ja-JP" altLang="en-US"/>
              <a:t>　損害賠償制度は不法行為によって被った損害を加害者に賠償させることのみを目</a:t>
            </a:r>
            <a:endParaRPr lang="en-US" altLang="ja-JP" dirty="0"/>
          </a:p>
          <a:p>
            <a:pPr marL="0" indent="0">
              <a:buNone/>
            </a:pPr>
            <a:r>
              <a:rPr lang="ja-JP" altLang="en-US"/>
              <a:t>　的としているのであり、その慰謝料を高額のものとすることなどはゆるされない　</a:t>
            </a:r>
            <a:endParaRPr lang="en-US" altLang="ja-JP" dirty="0"/>
          </a:p>
          <a:p>
            <a:pPr marL="0" indent="0">
              <a:buNone/>
            </a:pPr>
            <a:r>
              <a:rPr lang="ja-JP" altLang="en-US"/>
              <a:t>　とした</a:t>
            </a:r>
            <a:endParaRPr lang="en-US" altLang="ja-JP" dirty="0"/>
          </a:p>
        </p:txBody>
      </p:sp>
    </p:spTree>
    <p:extLst>
      <p:ext uri="{BB962C8B-B14F-4D97-AF65-F5344CB8AC3E}">
        <p14:creationId xmlns:p14="http://schemas.microsoft.com/office/powerpoint/2010/main" val="117271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dissolv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dissolve">
                                      <p:cBhvr>
                                        <p:cTn id="12" dur="500"/>
                                        <p:tgtEl>
                                          <p:spTgt spid="3">
                                            <p:txEl>
                                              <p:pRg st="4" end="4"/>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dissolve">
                                      <p:cBhvr>
                                        <p:cTn id="15" dur="500"/>
                                        <p:tgtEl>
                                          <p:spTgt spid="3">
                                            <p:txEl>
                                              <p:pRg st="5" end="5"/>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dissolve">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DAD3C7-975C-6146-9030-A041B66A99EC}"/>
              </a:ext>
            </a:extLst>
          </p:cNvPr>
          <p:cNvSpPr>
            <a:spLocks noGrp="1"/>
          </p:cNvSpPr>
          <p:nvPr>
            <p:ph type="title"/>
          </p:nvPr>
        </p:nvSpPr>
        <p:spPr/>
        <p:txBody>
          <a:bodyPr/>
          <a:lstStyle/>
          <a:p>
            <a:r>
              <a:rPr kumimoji="1" lang="ja-JP" altLang="en-US">
                <a:latin typeface="Meiryo UI" panose="020B0604030504040204" pitchFamily="34" charset="-128"/>
                <a:ea typeface="Meiryo UI" panose="020B0604030504040204" pitchFamily="34" charset="-128"/>
              </a:rPr>
              <a:t>まとめ</a:t>
            </a:r>
          </a:p>
        </p:txBody>
      </p:sp>
      <p:sp>
        <p:nvSpPr>
          <p:cNvPr id="3" name="コンテンツ プレースホルダー 2">
            <a:extLst>
              <a:ext uri="{FF2B5EF4-FFF2-40B4-BE49-F238E27FC236}">
                <a16:creationId xmlns:a16="http://schemas.microsoft.com/office/drawing/2014/main" id="{D5F6FC29-AAA3-154E-AF7A-E82DBF751038}"/>
              </a:ext>
            </a:extLst>
          </p:cNvPr>
          <p:cNvSpPr>
            <a:spLocks noGrp="1"/>
          </p:cNvSpPr>
          <p:nvPr>
            <p:ph idx="1"/>
          </p:nvPr>
        </p:nvSpPr>
        <p:spPr/>
        <p:txBody>
          <a:bodyPr/>
          <a:lstStyle/>
          <a:p>
            <a:pPr marL="0" indent="0">
              <a:buNone/>
            </a:pPr>
            <a:r>
              <a:rPr kumimoji="1" lang="ja-JP" altLang="en-US"/>
              <a:t>・</a:t>
            </a:r>
            <a:r>
              <a:rPr kumimoji="1" lang="ja-JP" altLang="en-US" sz="2400"/>
              <a:t>損害賠償を例に見てきたが、現在の民事執行の損害賠償による救済の仕方は、不十分な点があるのではないか</a:t>
            </a:r>
            <a:endParaRPr kumimoji="1" lang="en-US" altLang="ja-JP" sz="2400" dirty="0"/>
          </a:p>
          <a:p>
            <a:pPr marL="0" indent="0">
              <a:buNone/>
            </a:pPr>
            <a:endParaRPr kumimoji="1" lang="en-US" altLang="ja-JP" sz="2400" dirty="0"/>
          </a:p>
          <a:p>
            <a:pPr marL="0" indent="0">
              <a:buNone/>
            </a:pPr>
            <a:r>
              <a:rPr kumimoji="1" lang="ja-JP" altLang="en-US" sz="2400"/>
              <a:t>・経済「合理的」にフォード・ピント事件のような事件が起こってしまう可能性があるのではないか</a:t>
            </a:r>
            <a:endParaRPr kumimoji="1" lang="en-US" altLang="ja-JP" sz="2400" dirty="0"/>
          </a:p>
          <a:p>
            <a:pPr marL="0" indent="0">
              <a:buNone/>
            </a:pPr>
            <a:endParaRPr kumimoji="1" lang="en-US" altLang="ja-JP" dirty="0"/>
          </a:p>
        </p:txBody>
      </p:sp>
    </p:spTree>
    <p:extLst>
      <p:ext uri="{BB962C8B-B14F-4D97-AF65-F5344CB8AC3E}">
        <p14:creationId xmlns:p14="http://schemas.microsoft.com/office/powerpoint/2010/main" val="408500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4783A3-888E-B74B-A2AD-66DBC1D121BE}"/>
              </a:ext>
            </a:extLst>
          </p:cNvPr>
          <p:cNvSpPr>
            <a:spLocks noGrp="1"/>
          </p:cNvSpPr>
          <p:nvPr>
            <p:ph type="title"/>
          </p:nvPr>
        </p:nvSpPr>
        <p:spPr/>
        <p:txBody>
          <a:bodyPr/>
          <a:lstStyle/>
          <a:p>
            <a:r>
              <a:rPr kumimoji="1" lang="ja-JP" altLang="en-US">
                <a:latin typeface="Meiryo UI" panose="020B0604030504040204" pitchFamily="34" charset="-128"/>
                <a:ea typeface="Meiryo UI" panose="020B0604030504040204" pitchFamily="34" charset="-128"/>
              </a:rPr>
              <a:t>目次</a:t>
            </a:r>
          </a:p>
        </p:txBody>
      </p:sp>
      <p:sp>
        <p:nvSpPr>
          <p:cNvPr id="3" name="コンテンツ プレースホルダー 2">
            <a:extLst>
              <a:ext uri="{FF2B5EF4-FFF2-40B4-BE49-F238E27FC236}">
                <a16:creationId xmlns:a16="http://schemas.microsoft.com/office/drawing/2014/main" id="{E1FC0F8F-D9D0-F34B-8624-6A4088BC99D2}"/>
              </a:ext>
            </a:extLst>
          </p:cNvPr>
          <p:cNvSpPr>
            <a:spLocks noGrp="1"/>
          </p:cNvSpPr>
          <p:nvPr>
            <p:ph idx="1"/>
          </p:nvPr>
        </p:nvSpPr>
        <p:spPr/>
        <p:txBody>
          <a:bodyPr/>
          <a:lstStyle/>
          <a:p>
            <a:pPr marL="0" indent="0">
              <a:buNone/>
            </a:pPr>
            <a:r>
              <a:rPr lang="en-US" altLang="ja-JP" dirty="0"/>
              <a:t>1.</a:t>
            </a:r>
            <a:r>
              <a:rPr lang="ja-JP" altLang="en-US"/>
              <a:t>救済のあり方</a:t>
            </a:r>
            <a:endParaRPr lang="en-US" altLang="ja-JP" dirty="0"/>
          </a:p>
          <a:p>
            <a:pPr marL="0" indent="0">
              <a:buNone/>
            </a:pPr>
            <a:r>
              <a:rPr lang="en-US" altLang="ja-JP" dirty="0"/>
              <a:t>2.</a:t>
            </a:r>
            <a:r>
              <a:rPr lang="ja-JP" altLang="en-US"/>
              <a:t>救済としての民事執行</a:t>
            </a:r>
            <a:endParaRPr lang="en-US" altLang="ja-JP" dirty="0"/>
          </a:p>
          <a:p>
            <a:pPr marL="0" indent="0">
              <a:buNone/>
            </a:pPr>
            <a:r>
              <a:rPr lang="en-US" altLang="ja-JP" dirty="0"/>
              <a:t>3.</a:t>
            </a:r>
            <a:r>
              <a:rPr lang="ja-JP" altLang="en-US"/>
              <a:t>救済への疑問</a:t>
            </a:r>
            <a:endParaRPr lang="en-US" altLang="ja-JP" dirty="0"/>
          </a:p>
          <a:p>
            <a:pPr marL="0" indent="0">
              <a:buNone/>
            </a:pPr>
            <a:r>
              <a:rPr lang="en-US" altLang="ja-JP" dirty="0"/>
              <a:t>4.</a:t>
            </a:r>
            <a:r>
              <a:rPr lang="ja-JP" altLang="en-US"/>
              <a:t>フォード・ピント事件</a:t>
            </a:r>
            <a:endParaRPr lang="en-US" altLang="ja-JP" dirty="0"/>
          </a:p>
          <a:p>
            <a:pPr marL="0" indent="0">
              <a:buNone/>
            </a:pPr>
            <a:r>
              <a:rPr lang="en-US" altLang="ja-JP" dirty="0"/>
              <a:t>5.</a:t>
            </a:r>
            <a:r>
              <a:rPr lang="ja-JP" altLang="en-US"/>
              <a:t>懲罰的損害賠償制度について</a:t>
            </a:r>
            <a:endParaRPr lang="en-US" altLang="ja-JP" dirty="0"/>
          </a:p>
          <a:p>
            <a:pPr marL="0" indent="0">
              <a:buNone/>
            </a:pPr>
            <a:r>
              <a:rPr lang="en-US" altLang="ja-JP" dirty="0"/>
              <a:t>6.</a:t>
            </a:r>
            <a:r>
              <a:rPr lang="ja-JP" altLang="en-US"/>
              <a:t>まとめ</a:t>
            </a:r>
            <a:endParaRPr lang="en-US" altLang="ja-JP" dirty="0"/>
          </a:p>
        </p:txBody>
      </p:sp>
    </p:spTree>
    <p:extLst>
      <p:ext uri="{BB962C8B-B14F-4D97-AF65-F5344CB8AC3E}">
        <p14:creationId xmlns:p14="http://schemas.microsoft.com/office/powerpoint/2010/main" val="448787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3FE319-1E56-2F42-B1BD-A0F61EE22BD0}"/>
              </a:ext>
            </a:extLst>
          </p:cNvPr>
          <p:cNvSpPr>
            <a:spLocks noGrp="1"/>
          </p:cNvSpPr>
          <p:nvPr>
            <p:ph type="title"/>
          </p:nvPr>
        </p:nvSpPr>
        <p:spPr/>
        <p:txBody>
          <a:bodyPr/>
          <a:lstStyle/>
          <a:p>
            <a:r>
              <a:rPr lang="ja-JP" altLang="en-US">
                <a:latin typeface="Meiryo UI" panose="020B0604030504040204" pitchFamily="34" charset="-128"/>
                <a:ea typeface="Meiryo UI" panose="020B0604030504040204" pitchFamily="34" charset="-128"/>
              </a:rPr>
              <a:t>救済の変容</a:t>
            </a:r>
            <a:endParaRPr kumimoji="1" lang="ja-JP" altLang="en-US"/>
          </a:p>
        </p:txBody>
      </p:sp>
      <p:sp>
        <p:nvSpPr>
          <p:cNvPr id="4" name="コンテンツ プレースホルダー 2">
            <a:extLst>
              <a:ext uri="{FF2B5EF4-FFF2-40B4-BE49-F238E27FC236}">
                <a16:creationId xmlns:a16="http://schemas.microsoft.com/office/drawing/2014/main" id="{6A6B7CD7-511D-854F-BAE8-11A53D9372BD}"/>
              </a:ext>
            </a:extLst>
          </p:cNvPr>
          <p:cNvSpPr txBox="1">
            <a:spLocks/>
          </p:cNvSpPr>
          <p:nvPr/>
        </p:nvSpPr>
        <p:spPr>
          <a:xfrm>
            <a:off x="1451579" y="2124991"/>
            <a:ext cx="8779512" cy="2879256"/>
          </a:xfrm>
          <a:prstGeom prst="rect">
            <a:avLst/>
          </a:prstGeom>
        </p:spPr>
        <p:txBody>
          <a:bodyPr vert="horz" lIns="91440" tIns="45720" rIns="91440" bIns="45720" rtlCol="0" anchor="t">
            <a:normAutofit fontScale="47500" lnSpcReduction="2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kumimoji="1"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9pPr>
          </a:lstStyle>
          <a:p>
            <a:pPr marL="0" indent="0">
              <a:buFont typeface="Arial" panose="020B0604020202020204" pitchFamily="34" charset="0"/>
              <a:buNone/>
            </a:pPr>
            <a:r>
              <a:rPr lang="ja-JP" altLang="en-US" sz="4500">
                <a:solidFill>
                  <a:srgbClr val="404040"/>
                </a:solidFill>
                <a:ea typeface="Meiryo UI" panose="020B0604030504040204" pitchFamily="34" charset="-128"/>
              </a:rPr>
              <a:t>救済</a:t>
            </a:r>
            <a:r>
              <a:rPr lang="en-US" altLang="ja-JP" sz="4500" dirty="0">
                <a:solidFill>
                  <a:srgbClr val="404040"/>
                </a:solidFill>
                <a:ea typeface="Meiryo UI" panose="020B0604030504040204" pitchFamily="34" charset="-128"/>
              </a:rPr>
              <a:t>…</a:t>
            </a:r>
            <a:r>
              <a:rPr lang="ja-JP" altLang="en-US" sz="4500">
                <a:solidFill>
                  <a:srgbClr val="404040"/>
                </a:solidFill>
                <a:ea typeface="Meiryo UI" panose="020B0604030504040204" pitchFamily="34" charset="-128"/>
              </a:rPr>
              <a:t>事態の解決として法が与えるもの</a:t>
            </a:r>
            <a:endParaRPr lang="en-US" altLang="ja-JP" sz="4500" dirty="0">
              <a:solidFill>
                <a:srgbClr val="404040"/>
              </a:solidFill>
              <a:ea typeface="Meiryo UI" panose="020B0604030504040204" pitchFamily="34" charset="-128"/>
            </a:endParaRPr>
          </a:p>
          <a:p>
            <a:pPr marL="0" indent="0">
              <a:buFont typeface="Arial" panose="020B0604020202020204" pitchFamily="34" charset="0"/>
              <a:buNone/>
            </a:pPr>
            <a:endParaRPr lang="en-US" altLang="ja-JP" sz="2800" dirty="0">
              <a:solidFill>
                <a:srgbClr val="404040"/>
              </a:solidFill>
              <a:ea typeface="Meiryo UI" panose="020B0604030504040204" pitchFamily="34" charset="-128"/>
            </a:endParaRPr>
          </a:p>
          <a:p>
            <a:pPr marL="0" indent="0">
              <a:buFont typeface="Arial" panose="020B0604020202020204" pitchFamily="34" charset="0"/>
              <a:buNone/>
            </a:pPr>
            <a:r>
              <a:rPr lang="ja-JP" altLang="en-US" sz="4400">
                <a:solidFill>
                  <a:srgbClr val="404040"/>
                </a:solidFill>
                <a:ea typeface="Meiryo UI" panose="020B0604030504040204" pitchFamily="34" charset="-128"/>
              </a:rPr>
              <a:t>古代：自力救済</a:t>
            </a:r>
            <a:endParaRPr lang="en-US" altLang="ja-JP" sz="4400" dirty="0">
              <a:solidFill>
                <a:srgbClr val="404040"/>
              </a:solidFill>
              <a:ea typeface="Meiryo UI" panose="020B0604030504040204" pitchFamily="34" charset="-128"/>
            </a:endParaRPr>
          </a:p>
          <a:p>
            <a:pPr marL="0" indent="0">
              <a:buFont typeface="Arial" panose="020B0604020202020204" pitchFamily="34" charset="0"/>
              <a:buNone/>
            </a:pPr>
            <a:r>
              <a:rPr lang="ja-JP" altLang="en-US">
                <a:solidFill>
                  <a:srgbClr val="404040"/>
                </a:solidFill>
                <a:ea typeface="Meiryo UI" panose="020B0604030504040204" pitchFamily="34" charset="-128"/>
              </a:rPr>
              <a:t>　　　　　　　</a:t>
            </a:r>
            <a:endParaRPr lang="en-US" altLang="ja-JP" dirty="0">
              <a:solidFill>
                <a:srgbClr val="404040"/>
              </a:solidFill>
              <a:ea typeface="Meiryo UI" panose="020B0604030504040204" pitchFamily="34" charset="-128"/>
            </a:endParaRPr>
          </a:p>
          <a:p>
            <a:pPr marL="0" indent="0">
              <a:buFont typeface="Arial" panose="020B0604020202020204" pitchFamily="34" charset="0"/>
              <a:buNone/>
            </a:pPr>
            <a:r>
              <a:rPr lang="ja-JP" altLang="en-US">
                <a:solidFill>
                  <a:srgbClr val="404040"/>
                </a:solidFill>
                <a:ea typeface="Meiryo UI" panose="020B0604030504040204" pitchFamily="34" charset="-128"/>
              </a:rPr>
              <a:t>　　　　　　　　　　　　　　　　　</a:t>
            </a:r>
            <a:r>
              <a:rPr lang="ja-JP" altLang="en-US" sz="4200">
                <a:solidFill>
                  <a:srgbClr val="404040"/>
                </a:solidFill>
                <a:ea typeface="Meiryo UI" panose="020B0604030504040204" pitchFamily="34" charset="-128"/>
              </a:rPr>
              <a:t>自力救済への警戒</a:t>
            </a:r>
            <a:endParaRPr lang="en-US" altLang="ja-JP" dirty="0">
              <a:solidFill>
                <a:srgbClr val="404040"/>
              </a:solidFill>
            </a:endParaRPr>
          </a:p>
          <a:p>
            <a:pPr marL="0" indent="0">
              <a:buFont typeface="Arial" panose="020B0604020202020204" pitchFamily="34" charset="0"/>
              <a:buNone/>
            </a:pPr>
            <a:endParaRPr lang="en-US" altLang="ja-JP" sz="2800" dirty="0">
              <a:solidFill>
                <a:srgbClr val="404040"/>
              </a:solidFill>
              <a:ea typeface="Meiryo UI" panose="020B0604030504040204" pitchFamily="34" charset="-128"/>
            </a:endParaRPr>
          </a:p>
          <a:p>
            <a:pPr marL="0" indent="0">
              <a:buFont typeface="Arial" panose="020B0604020202020204" pitchFamily="34" charset="0"/>
              <a:buNone/>
            </a:pPr>
            <a:r>
              <a:rPr lang="ja-JP" altLang="en-US" sz="4200">
                <a:solidFill>
                  <a:srgbClr val="404040"/>
                </a:solidFill>
                <a:ea typeface="Meiryo UI" panose="020B0604030504040204" pitchFamily="34" charset="-128"/>
              </a:rPr>
              <a:t>近代：国家による救済へ　　　　　　　　　　　</a:t>
            </a:r>
            <a:endParaRPr lang="en-US" altLang="ja-JP" sz="4200" dirty="0">
              <a:solidFill>
                <a:srgbClr val="404040"/>
              </a:solidFill>
              <a:ea typeface="Meiryo UI" panose="020B0604030504040204" pitchFamily="34" charset="-128"/>
            </a:endParaRPr>
          </a:p>
        </p:txBody>
      </p:sp>
      <p:sp>
        <p:nvSpPr>
          <p:cNvPr id="5" name="下矢印 4">
            <a:extLst>
              <a:ext uri="{FF2B5EF4-FFF2-40B4-BE49-F238E27FC236}">
                <a16:creationId xmlns:a16="http://schemas.microsoft.com/office/drawing/2014/main" id="{DBDCB040-EF3D-C94E-B3C2-AD591D2C9A7D}"/>
              </a:ext>
            </a:extLst>
          </p:cNvPr>
          <p:cNvSpPr/>
          <p:nvPr/>
        </p:nvSpPr>
        <p:spPr>
          <a:xfrm>
            <a:off x="2329369" y="3429000"/>
            <a:ext cx="484632" cy="959370"/>
          </a:xfrm>
          <a:prstGeom prst="down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highlight>
                <a:srgbClr val="008080"/>
              </a:highlight>
            </a:endParaRPr>
          </a:p>
        </p:txBody>
      </p:sp>
      <p:sp>
        <p:nvSpPr>
          <p:cNvPr id="6" name="四角形吹き出し 5">
            <a:extLst>
              <a:ext uri="{FF2B5EF4-FFF2-40B4-BE49-F238E27FC236}">
                <a16:creationId xmlns:a16="http://schemas.microsoft.com/office/drawing/2014/main" id="{4EDE0EB2-08C9-D445-905A-6B96F7E3A61B}"/>
              </a:ext>
            </a:extLst>
          </p:cNvPr>
          <p:cNvSpPr/>
          <p:nvPr/>
        </p:nvSpPr>
        <p:spPr>
          <a:xfrm>
            <a:off x="5841335" y="2710275"/>
            <a:ext cx="5016888" cy="1437449"/>
          </a:xfrm>
          <a:prstGeom prst="wedgeRectCallout">
            <a:avLst>
              <a:gd name="adj1" fmla="val -63175"/>
              <a:gd name="adj2" fmla="val 2340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あるべき状態は何かという問いは、個人間では決定することが難しく、お互いに血を流すだけ</a:t>
            </a:r>
          </a:p>
        </p:txBody>
      </p:sp>
      <p:sp>
        <p:nvSpPr>
          <p:cNvPr id="7" name="テキスト ボックス 6">
            <a:extLst>
              <a:ext uri="{FF2B5EF4-FFF2-40B4-BE49-F238E27FC236}">
                <a16:creationId xmlns:a16="http://schemas.microsoft.com/office/drawing/2014/main" id="{77D319FC-0FF3-9249-8ED4-86337283854E}"/>
              </a:ext>
            </a:extLst>
          </p:cNvPr>
          <p:cNvSpPr txBox="1"/>
          <p:nvPr/>
        </p:nvSpPr>
        <p:spPr>
          <a:xfrm>
            <a:off x="5841335" y="4388370"/>
            <a:ext cx="4807000" cy="369332"/>
          </a:xfrm>
          <a:prstGeom prst="rect">
            <a:avLst/>
          </a:prstGeom>
          <a:noFill/>
        </p:spPr>
        <p:txBody>
          <a:bodyPr wrap="square" rtlCol="0">
            <a:spAutoFit/>
          </a:bodyPr>
          <a:lstStyle/>
          <a:p>
            <a:r>
              <a:rPr lang="ja-JP" altLang="en-US">
                <a:solidFill>
                  <a:srgbClr val="404040"/>
                </a:solidFill>
                <a:ea typeface="Meiryo UI" panose="020B0604030504040204" pitchFamily="34" charset="-128"/>
              </a:rPr>
              <a:t>＊あるべき状態＝権利の回復</a:t>
            </a:r>
            <a:endParaRPr kumimoji="1" lang="ja-JP" altLang="en-US"/>
          </a:p>
        </p:txBody>
      </p:sp>
    </p:spTree>
    <p:extLst>
      <p:ext uri="{BB962C8B-B14F-4D97-AF65-F5344CB8AC3E}">
        <p14:creationId xmlns:p14="http://schemas.microsoft.com/office/powerpoint/2010/main" val="2149280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barn(inVertical)">
                                      <p:cBhvr>
                                        <p:cTn id="10" dur="500"/>
                                        <p:tgtEl>
                                          <p:spTgt spid="4">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500"/>
                                        <p:tgtEl>
                                          <p:spTgt spid="6"/>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circle(in)">
                                      <p:cBhvr>
                                        <p:cTn id="2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AB85DB-408C-3F40-8066-CE5A0F4FC584}"/>
              </a:ext>
            </a:extLst>
          </p:cNvPr>
          <p:cNvSpPr>
            <a:spLocks noGrp="1"/>
          </p:cNvSpPr>
          <p:nvPr>
            <p:ph type="title"/>
          </p:nvPr>
        </p:nvSpPr>
        <p:spPr/>
        <p:txBody>
          <a:bodyPr/>
          <a:lstStyle/>
          <a:p>
            <a:r>
              <a:rPr lang="ja-JP" altLang="en-US">
                <a:latin typeface="Meiryo UI" panose="020B0604030504040204" pitchFamily="34" charset="-128"/>
                <a:ea typeface="Meiryo UI" panose="020B0604030504040204" pitchFamily="34" charset="-128"/>
              </a:rPr>
              <a:t>国家による救済</a:t>
            </a:r>
            <a:endParaRPr kumimoji="1" lang="ja-JP" altLang="en-US">
              <a:latin typeface="Meiryo UI" panose="020B0604030504040204" pitchFamily="34" charset="-128"/>
              <a:ea typeface="Meiryo UI" panose="020B0604030504040204" pitchFamily="34" charset="-128"/>
            </a:endParaRPr>
          </a:p>
        </p:txBody>
      </p:sp>
      <p:sp>
        <p:nvSpPr>
          <p:cNvPr id="3" name="コンテンツ プレースホルダー 2">
            <a:extLst>
              <a:ext uri="{FF2B5EF4-FFF2-40B4-BE49-F238E27FC236}">
                <a16:creationId xmlns:a16="http://schemas.microsoft.com/office/drawing/2014/main" id="{9CBD6BBB-3D5D-714E-890F-BB8924A05143}"/>
              </a:ext>
            </a:extLst>
          </p:cNvPr>
          <p:cNvSpPr>
            <a:spLocks noGrp="1"/>
          </p:cNvSpPr>
          <p:nvPr>
            <p:ph idx="1"/>
          </p:nvPr>
        </p:nvSpPr>
        <p:spPr>
          <a:xfrm>
            <a:off x="1294362" y="2030722"/>
            <a:ext cx="9603275" cy="3450613"/>
          </a:xfrm>
        </p:spPr>
        <p:txBody>
          <a:bodyPr>
            <a:normAutofit/>
          </a:bodyPr>
          <a:lstStyle/>
          <a:p>
            <a:pPr marL="0" indent="0">
              <a:buNone/>
            </a:pPr>
            <a:r>
              <a:rPr lang="ja-JP" altLang="en-US" sz="2400"/>
              <a:t>国家があるべき状態の認定権を独占</a:t>
            </a:r>
            <a:endParaRPr lang="en-US" altLang="ja-JP" sz="2400" dirty="0"/>
          </a:p>
          <a:p>
            <a:pPr marL="0" indent="0">
              <a:buNone/>
            </a:pPr>
            <a:r>
              <a:rPr kumimoji="1" lang="ja-JP" altLang="en-US" sz="2400"/>
              <a:t>認定した内容の強制的実現をする責任を国家が負う</a:t>
            </a:r>
            <a:endParaRPr kumimoji="1" lang="en-US" altLang="ja-JP" sz="2400" dirty="0"/>
          </a:p>
          <a:p>
            <a:pPr marL="0" indent="0">
              <a:buNone/>
            </a:pPr>
            <a:r>
              <a:rPr lang="ja-JP" altLang="en-US" sz="2400"/>
              <a:t>その作業を行うときに重要になるのが民事執行</a:t>
            </a:r>
            <a:endParaRPr kumimoji="1" lang="en-US" altLang="ja-JP" sz="2400" dirty="0"/>
          </a:p>
        </p:txBody>
      </p:sp>
    </p:spTree>
    <p:extLst>
      <p:ext uri="{BB962C8B-B14F-4D97-AF65-F5344CB8AC3E}">
        <p14:creationId xmlns:p14="http://schemas.microsoft.com/office/powerpoint/2010/main" val="267162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6F6906-1EE2-C04E-AB86-BEF5D80A20CE}"/>
              </a:ext>
            </a:extLst>
          </p:cNvPr>
          <p:cNvSpPr>
            <a:spLocks noGrp="1"/>
          </p:cNvSpPr>
          <p:nvPr>
            <p:ph type="title"/>
          </p:nvPr>
        </p:nvSpPr>
        <p:spPr/>
        <p:txBody>
          <a:bodyPr/>
          <a:lstStyle/>
          <a:p>
            <a:r>
              <a:rPr kumimoji="1" lang="ja-JP" altLang="en-US">
                <a:latin typeface="Meiryo UI" panose="020B0604030504040204" pitchFamily="34" charset="-128"/>
                <a:ea typeface="Meiryo UI" panose="020B0604030504040204" pitchFamily="34" charset="-128"/>
              </a:rPr>
              <a:t>民事執行</a:t>
            </a:r>
          </a:p>
        </p:txBody>
      </p:sp>
      <p:sp>
        <p:nvSpPr>
          <p:cNvPr id="3" name="コンテンツ プレースホルダー 2">
            <a:extLst>
              <a:ext uri="{FF2B5EF4-FFF2-40B4-BE49-F238E27FC236}">
                <a16:creationId xmlns:a16="http://schemas.microsoft.com/office/drawing/2014/main" id="{FBB0BF23-F7D6-3048-AEA7-1AC210841EB7}"/>
              </a:ext>
            </a:extLst>
          </p:cNvPr>
          <p:cNvSpPr>
            <a:spLocks noGrp="1"/>
          </p:cNvSpPr>
          <p:nvPr>
            <p:ph idx="1"/>
          </p:nvPr>
        </p:nvSpPr>
        <p:spPr/>
        <p:txBody>
          <a:bodyPr/>
          <a:lstStyle/>
          <a:p>
            <a:pPr marL="0" indent="0">
              <a:buNone/>
            </a:pPr>
            <a:r>
              <a:rPr kumimoji="1" lang="ja-JP" altLang="en-US"/>
              <a:t>民事執行：強制のシステム</a:t>
            </a:r>
            <a:endParaRPr kumimoji="1" lang="en-US" altLang="ja-JP" dirty="0"/>
          </a:p>
          <a:p>
            <a:pPr marL="0" indent="0">
              <a:buNone/>
            </a:pPr>
            <a:r>
              <a:rPr lang="ja-JP" altLang="en-US"/>
              <a:t>　</a:t>
            </a:r>
            <a:endParaRPr lang="en-US" altLang="ja-JP" dirty="0"/>
          </a:p>
          <a:p>
            <a:pPr marL="0" indent="0">
              <a:buNone/>
            </a:pPr>
            <a:endParaRPr lang="en-US" altLang="ja-JP" dirty="0"/>
          </a:p>
          <a:p>
            <a:pPr marL="0" indent="0">
              <a:buNone/>
            </a:pPr>
            <a:endParaRPr lang="en-US" altLang="ja-JP" dirty="0"/>
          </a:p>
          <a:p>
            <a:pPr marL="0" indent="0">
              <a:buNone/>
            </a:pPr>
            <a:r>
              <a:rPr lang="ja-JP" altLang="en-US"/>
              <a:t>　当事者間における債権・債務関係に関する訴えを中立の第三者たる国家が裁き、</a:t>
            </a:r>
            <a:endParaRPr lang="en-US" altLang="ja-JP" dirty="0"/>
          </a:p>
          <a:p>
            <a:pPr marL="0" indent="0">
              <a:buNone/>
            </a:pPr>
            <a:r>
              <a:rPr kumimoji="1" lang="ja-JP" altLang="en-US"/>
              <a:t>　その結果を強制的に実現する機能を提供している</a:t>
            </a:r>
          </a:p>
        </p:txBody>
      </p:sp>
      <p:sp>
        <p:nvSpPr>
          <p:cNvPr id="5" name="角丸四角形 4">
            <a:extLst>
              <a:ext uri="{FF2B5EF4-FFF2-40B4-BE49-F238E27FC236}">
                <a16:creationId xmlns:a16="http://schemas.microsoft.com/office/drawing/2014/main" id="{712F6969-79BE-5141-9765-EB41357BF2DA}"/>
              </a:ext>
            </a:extLst>
          </p:cNvPr>
          <p:cNvSpPr/>
          <p:nvPr/>
        </p:nvSpPr>
        <p:spPr>
          <a:xfrm>
            <a:off x="2023672" y="2773180"/>
            <a:ext cx="1499017" cy="49467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強制執行</a:t>
            </a:r>
          </a:p>
        </p:txBody>
      </p:sp>
      <p:sp>
        <p:nvSpPr>
          <p:cNvPr id="6" name="角丸四角形 5">
            <a:extLst>
              <a:ext uri="{FF2B5EF4-FFF2-40B4-BE49-F238E27FC236}">
                <a16:creationId xmlns:a16="http://schemas.microsoft.com/office/drawing/2014/main" id="{09524C41-CEAF-A046-BB98-00F57799FEC4}"/>
              </a:ext>
            </a:extLst>
          </p:cNvPr>
          <p:cNvSpPr/>
          <p:nvPr/>
        </p:nvSpPr>
        <p:spPr>
          <a:xfrm>
            <a:off x="3882453" y="2773180"/>
            <a:ext cx="1499017" cy="49092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動産執行</a:t>
            </a:r>
          </a:p>
        </p:txBody>
      </p:sp>
      <p:sp>
        <p:nvSpPr>
          <p:cNvPr id="7" name="角丸四角形 6">
            <a:extLst>
              <a:ext uri="{FF2B5EF4-FFF2-40B4-BE49-F238E27FC236}">
                <a16:creationId xmlns:a16="http://schemas.microsoft.com/office/drawing/2014/main" id="{34BDD8C8-D03B-D340-A118-E5D10D82DA04}"/>
              </a:ext>
            </a:extLst>
          </p:cNvPr>
          <p:cNvSpPr/>
          <p:nvPr/>
        </p:nvSpPr>
        <p:spPr>
          <a:xfrm>
            <a:off x="5741234" y="2771307"/>
            <a:ext cx="1499017" cy="49092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不動産執行</a:t>
            </a:r>
            <a:endParaRPr kumimoji="1" lang="en-US" altLang="ja-JP" dirty="0"/>
          </a:p>
        </p:txBody>
      </p:sp>
      <p:sp>
        <p:nvSpPr>
          <p:cNvPr id="8" name="角丸四角形 7">
            <a:extLst>
              <a:ext uri="{FF2B5EF4-FFF2-40B4-BE49-F238E27FC236}">
                <a16:creationId xmlns:a16="http://schemas.microsoft.com/office/drawing/2014/main" id="{AEA5125D-BABA-0C4A-9176-A7FB2250A6A5}"/>
              </a:ext>
            </a:extLst>
          </p:cNvPr>
          <p:cNvSpPr/>
          <p:nvPr/>
        </p:nvSpPr>
        <p:spPr>
          <a:xfrm>
            <a:off x="7558595" y="2771307"/>
            <a:ext cx="1588957" cy="48770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債権執行</a:t>
            </a:r>
          </a:p>
        </p:txBody>
      </p:sp>
    </p:spTree>
    <p:extLst>
      <p:ext uri="{BB962C8B-B14F-4D97-AF65-F5344CB8AC3E}">
        <p14:creationId xmlns:p14="http://schemas.microsoft.com/office/powerpoint/2010/main" val="2346507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5A8823-9D97-2A49-A0D9-B3A01BD09742}"/>
              </a:ext>
            </a:extLst>
          </p:cNvPr>
          <p:cNvSpPr>
            <a:spLocks noGrp="1"/>
          </p:cNvSpPr>
          <p:nvPr>
            <p:ph type="title"/>
          </p:nvPr>
        </p:nvSpPr>
        <p:spPr/>
        <p:txBody>
          <a:bodyPr/>
          <a:lstStyle/>
          <a:p>
            <a:r>
              <a:rPr kumimoji="1" lang="ja-JP" altLang="en-US">
                <a:latin typeface="Meiryo UI" panose="020B0604030504040204" pitchFamily="34" charset="-128"/>
                <a:ea typeface="Meiryo UI" panose="020B0604030504040204" pitchFamily="34" charset="-128"/>
              </a:rPr>
              <a:t>救済への疑問</a:t>
            </a:r>
          </a:p>
        </p:txBody>
      </p:sp>
      <p:sp>
        <p:nvSpPr>
          <p:cNvPr id="3" name="コンテンツ プレースホルダー 2">
            <a:extLst>
              <a:ext uri="{FF2B5EF4-FFF2-40B4-BE49-F238E27FC236}">
                <a16:creationId xmlns:a16="http://schemas.microsoft.com/office/drawing/2014/main" id="{9BF96C71-C3EC-BD43-AD4C-B5893E07A41A}"/>
              </a:ext>
            </a:extLst>
          </p:cNvPr>
          <p:cNvSpPr>
            <a:spLocks noGrp="1"/>
          </p:cNvSpPr>
          <p:nvPr>
            <p:ph idx="1"/>
          </p:nvPr>
        </p:nvSpPr>
        <p:spPr/>
        <p:txBody>
          <a:bodyPr>
            <a:normAutofit fontScale="92500" lnSpcReduction="20000"/>
          </a:bodyPr>
          <a:lstStyle/>
          <a:p>
            <a:pPr marL="0" indent="0">
              <a:buNone/>
            </a:pPr>
            <a:r>
              <a:rPr lang="ja-JP" altLang="en-US"/>
              <a:t>損害賠償を得れば</a:t>
            </a:r>
            <a:r>
              <a:rPr kumimoji="1" lang="ja-JP" altLang="en-US"/>
              <a:t>救済されたことになるのか？</a:t>
            </a:r>
            <a:endParaRPr kumimoji="1" lang="en-US" altLang="ja-JP" dirty="0"/>
          </a:p>
          <a:p>
            <a:pPr marL="0" indent="0">
              <a:buNone/>
            </a:pPr>
            <a:r>
              <a:rPr lang="ja-JP" altLang="en-US"/>
              <a:t>・逸失利益への疑問</a:t>
            </a:r>
            <a:endParaRPr lang="en-US" altLang="ja-JP" dirty="0"/>
          </a:p>
          <a:p>
            <a:pPr marL="0" indent="0">
              <a:buNone/>
            </a:pPr>
            <a:r>
              <a:rPr kumimoji="1" lang="ja-JP" altLang="en-US"/>
              <a:t>・命の価値の格差</a:t>
            </a:r>
            <a:endParaRPr kumimoji="1" lang="en-US" altLang="ja-JP" dirty="0"/>
          </a:p>
          <a:p>
            <a:pPr marL="0" indent="0">
              <a:buNone/>
            </a:pPr>
            <a:r>
              <a:rPr lang="ja-JP" altLang="en-US"/>
              <a:t>　　命が金銭に換算され、格差がつけられている</a:t>
            </a:r>
            <a:endParaRPr lang="en-US" altLang="ja-JP" dirty="0"/>
          </a:p>
          <a:p>
            <a:pPr marL="0" indent="0">
              <a:buNone/>
            </a:pPr>
            <a:r>
              <a:rPr kumimoji="1" lang="ja-JP" altLang="en-US"/>
              <a:t>　　　</a:t>
            </a:r>
            <a:endParaRPr kumimoji="1" lang="en-US" altLang="ja-JP" dirty="0"/>
          </a:p>
          <a:p>
            <a:pPr marL="0" indent="0">
              <a:buNone/>
            </a:pPr>
            <a:endParaRPr lang="en-US" altLang="ja-JP" dirty="0"/>
          </a:p>
          <a:p>
            <a:pPr marL="0" indent="0">
              <a:buNone/>
            </a:pPr>
            <a:r>
              <a:rPr kumimoji="1" lang="ja-JP" altLang="en-US"/>
              <a:t>　　損害を客観的に評価して損害賠償金額を算出することによって</a:t>
            </a:r>
            <a:endParaRPr kumimoji="1" lang="en-US" altLang="ja-JP" dirty="0"/>
          </a:p>
          <a:p>
            <a:pPr marL="0" indent="0">
              <a:buNone/>
            </a:pPr>
            <a:r>
              <a:rPr lang="ja-JP" altLang="en-US"/>
              <a:t>　　「合理的」な違法行為が発生するのではないか？</a:t>
            </a:r>
            <a:r>
              <a:rPr kumimoji="1" lang="ja-JP" altLang="en-US"/>
              <a:t>　　　　　　　　　</a:t>
            </a:r>
          </a:p>
        </p:txBody>
      </p:sp>
      <p:sp>
        <p:nvSpPr>
          <p:cNvPr id="4" name="下矢印 3">
            <a:extLst>
              <a:ext uri="{FF2B5EF4-FFF2-40B4-BE49-F238E27FC236}">
                <a16:creationId xmlns:a16="http://schemas.microsoft.com/office/drawing/2014/main" id="{E41A5C1E-B9D9-A148-B9A8-2183CEC1A2F2}"/>
              </a:ext>
            </a:extLst>
          </p:cNvPr>
          <p:cNvSpPr/>
          <p:nvPr/>
        </p:nvSpPr>
        <p:spPr>
          <a:xfrm>
            <a:off x="4257207" y="3741038"/>
            <a:ext cx="484632" cy="6145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7277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 calcmode="lin" valueType="num">
                                      <p:cBhvr additive="base">
                                        <p:cTn id="1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 calcmode="lin" valueType="num">
                                      <p:cBhvr additive="base">
                                        <p:cTn id="1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51EB54-0226-7949-A050-1D83979F8D40}"/>
              </a:ext>
            </a:extLst>
          </p:cNvPr>
          <p:cNvSpPr>
            <a:spLocks noGrp="1"/>
          </p:cNvSpPr>
          <p:nvPr>
            <p:ph type="title"/>
          </p:nvPr>
        </p:nvSpPr>
        <p:spPr/>
        <p:txBody>
          <a:bodyPr/>
          <a:lstStyle/>
          <a:p>
            <a:r>
              <a:rPr kumimoji="1" lang="ja-JP" altLang="en-US">
                <a:latin typeface="Meiryo UI" panose="020B0604030504040204" pitchFamily="34" charset="-128"/>
                <a:ea typeface="Meiryo UI" panose="020B0604030504040204" pitchFamily="34" charset="-128"/>
              </a:rPr>
              <a:t>フォード・ピント事件</a:t>
            </a:r>
          </a:p>
        </p:txBody>
      </p:sp>
      <p:sp>
        <p:nvSpPr>
          <p:cNvPr id="3" name="コンテンツ プレースホルダー 2">
            <a:extLst>
              <a:ext uri="{FF2B5EF4-FFF2-40B4-BE49-F238E27FC236}">
                <a16:creationId xmlns:a16="http://schemas.microsoft.com/office/drawing/2014/main" id="{24426031-4D42-7445-9E2B-E15ADBC59451}"/>
              </a:ext>
            </a:extLst>
          </p:cNvPr>
          <p:cNvSpPr>
            <a:spLocks noGrp="1"/>
          </p:cNvSpPr>
          <p:nvPr>
            <p:ph idx="1"/>
          </p:nvPr>
        </p:nvSpPr>
        <p:spPr/>
        <p:txBody>
          <a:bodyPr>
            <a:normAutofit/>
          </a:bodyPr>
          <a:lstStyle/>
          <a:p>
            <a:pPr marL="0" indent="0">
              <a:buNone/>
            </a:pPr>
            <a:r>
              <a:rPr kumimoji="1" lang="ja-JP" altLang="en-US"/>
              <a:t>背景：</a:t>
            </a:r>
            <a:r>
              <a:rPr kumimoji="1" lang="en-US" altLang="ja-JP" dirty="0"/>
              <a:t>1960</a:t>
            </a:r>
            <a:r>
              <a:rPr kumimoji="1" lang="ja-JP" altLang="en-US"/>
              <a:t>年代後半</a:t>
            </a:r>
            <a:r>
              <a:rPr kumimoji="1" lang="en-US" altLang="ja-JP" dirty="0"/>
              <a:t>〜1970</a:t>
            </a:r>
            <a:r>
              <a:rPr kumimoji="1" lang="ja-JP" altLang="en-US"/>
              <a:t>年代前半にかけて日本の自動車工業の成功</a:t>
            </a:r>
            <a:endParaRPr kumimoji="1" lang="en-US" altLang="ja-JP" dirty="0"/>
          </a:p>
          <a:p>
            <a:pPr marL="0" indent="0">
              <a:buNone/>
            </a:pPr>
            <a:r>
              <a:rPr lang="ja-JP" altLang="en-US"/>
              <a:t>　　　アメリカ市場へ大量の軽くて燃費の良い小型車を輸出</a:t>
            </a:r>
            <a:endParaRPr lang="en-US" altLang="ja-JP" dirty="0"/>
          </a:p>
          <a:p>
            <a:pPr marL="0" indent="0">
              <a:buNone/>
            </a:pPr>
            <a:endParaRPr lang="en-US" altLang="ja-JP" dirty="0"/>
          </a:p>
          <a:p>
            <a:pPr marL="0" indent="0">
              <a:buNone/>
            </a:pPr>
            <a:r>
              <a:rPr lang="ja-JP" altLang="en-US"/>
              <a:t>　　　大きく、重く、速いアメリカ車の市場がどんどんシュリンク</a:t>
            </a:r>
            <a:endParaRPr lang="en-US" altLang="ja-JP" dirty="0"/>
          </a:p>
          <a:p>
            <a:pPr marL="0" indent="0">
              <a:buNone/>
            </a:pPr>
            <a:endParaRPr lang="en-US" altLang="ja-JP" dirty="0"/>
          </a:p>
          <a:p>
            <a:pPr marL="0" indent="0">
              <a:buNone/>
            </a:pPr>
            <a:r>
              <a:rPr lang="ja-JP" altLang="en-US"/>
              <a:t>　　　フォード社は急ピッチで小型車ピントを</a:t>
            </a:r>
            <a:endParaRPr lang="en-US" altLang="ja-JP" dirty="0"/>
          </a:p>
          <a:p>
            <a:pPr marL="0" indent="0">
              <a:buNone/>
            </a:pPr>
            <a:r>
              <a:rPr lang="ja-JP" altLang="en-US"/>
              <a:t>　　　開発し、市場へ売り出す</a:t>
            </a:r>
            <a:endParaRPr lang="en-US" altLang="ja-JP" dirty="0"/>
          </a:p>
          <a:p>
            <a:pPr marL="0" indent="0">
              <a:buNone/>
            </a:pPr>
            <a:endParaRPr kumimoji="1" lang="en-US" altLang="ja-JP" dirty="0"/>
          </a:p>
        </p:txBody>
      </p:sp>
      <p:sp>
        <p:nvSpPr>
          <p:cNvPr id="4" name="テキスト ボックス 3">
            <a:extLst>
              <a:ext uri="{FF2B5EF4-FFF2-40B4-BE49-F238E27FC236}">
                <a16:creationId xmlns:a16="http://schemas.microsoft.com/office/drawing/2014/main" id="{CE5709F9-F2F5-5B4F-B27A-C0D4EBCA5880}"/>
              </a:ext>
            </a:extLst>
          </p:cNvPr>
          <p:cNvSpPr txBox="1"/>
          <p:nvPr/>
        </p:nvSpPr>
        <p:spPr>
          <a:xfrm>
            <a:off x="2773180" y="2158584"/>
            <a:ext cx="184731" cy="369332"/>
          </a:xfrm>
          <a:prstGeom prst="rect">
            <a:avLst/>
          </a:prstGeom>
          <a:noFill/>
        </p:spPr>
        <p:txBody>
          <a:bodyPr wrap="none" rtlCol="0">
            <a:spAutoFit/>
          </a:bodyPr>
          <a:lstStyle/>
          <a:p>
            <a:endParaRPr kumimoji="1" lang="ja-JP" altLang="en-US"/>
          </a:p>
        </p:txBody>
      </p:sp>
      <p:pic>
        <p:nvPicPr>
          <p:cNvPr id="8" name="図 7" descr="建物, 車, 古い, 駐車 が含まれている画像&#10;&#10;自動的に生成された説明">
            <a:extLst>
              <a:ext uri="{FF2B5EF4-FFF2-40B4-BE49-F238E27FC236}">
                <a16:creationId xmlns:a16="http://schemas.microsoft.com/office/drawing/2014/main" id="{DAB81D0D-97BF-FF40-BDCD-4A88800DD8AA}"/>
              </a:ext>
            </a:extLst>
          </p:cNvPr>
          <p:cNvPicPr>
            <a:picLocks noChangeAspect="1"/>
          </p:cNvPicPr>
          <p:nvPr/>
        </p:nvPicPr>
        <p:blipFill>
          <a:blip r:embed="rId2"/>
          <a:stretch>
            <a:fillRect/>
          </a:stretch>
        </p:blipFill>
        <p:spPr>
          <a:xfrm>
            <a:off x="7063488" y="4140304"/>
            <a:ext cx="3054873" cy="1747554"/>
          </a:xfrm>
          <a:prstGeom prst="rect">
            <a:avLst/>
          </a:prstGeom>
        </p:spPr>
      </p:pic>
      <p:sp>
        <p:nvSpPr>
          <p:cNvPr id="10" name="下矢印 9">
            <a:extLst>
              <a:ext uri="{FF2B5EF4-FFF2-40B4-BE49-F238E27FC236}">
                <a16:creationId xmlns:a16="http://schemas.microsoft.com/office/drawing/2014/main" id="{5A502477-D80A-144B-8F4C-B860C5663A00}"/>
              </a:ext>
            </a:extLst>
          </p:cNvPr>
          <p:cNvSpPr/>
          <p:nvPr/>
        </p:nvSpPr>
        <p:spPr>
          <a:xfrm>
            <a:off x="3834582" y="3978071"/>
            <a:ext cx="545690" cy="5644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90233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dissolve">
                                      <p:cBhvr>
                                        <p:cTn id="12" dur="500"/>
                                        <p:tgtEl>
                                          <p:spTgt spid="3">
                                            <p:txEl>
                                              <p:pRg st="6" end="6"/>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dissolve">
                                      <p:cBhvr>
                                        <p:cTn id="1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C528DB-429C-C74A-BC48-219AA774FFC5}"/>
              </a:ext>
            </a:extLst>
          </p:cNvPr>
          <p:cNvSpPr>
            <a:spLocks noGrp="1"/>
          </p:cNvSpPr>
          <p:nvPr>
            <p:ph type="title"/>
          </p:nvPr>
        </p:nvSpPr>
        <p:spPr/>
        <p:txBody>
          <a:bodyPr/>
          <a:lstStyle/>
          <a:p>
            <a:r>
              <a:rPr kumimoji="1" lang="ja-JP" altLang="en-US">
                <a:latin typeface="Meiryo UI" panose="020B0604030504040204" pitchFamily="34" charset="-128"/>
                <a:ea typeface="Meiryo UI" panose="020B0604030504040204" pitchFamily="34" charset="-128"/>
              </a:rPr>
              <a:t>小型車ピントの製造</a:t>
            </a:r>
          </a:p>
        </p:txBody>
      </p:sp>
      <p:sp>
        <p:nvSpPr>
          <p:cNvPr id="3" name="コンテンツ プレースホルダー 2">
            <a:extLst>
              <a:ext uri="{FF2B5EF4-FFF2-40B4-BE49-F238E27FC236}">
                <a16:creationId xmlns:a16="http://schemas.microsoft.com/office/drawing/2014/main" id="{12F9293D-F7EE-554E-8B2C-0E66F3C4ABAA}"/>
              </a:ext>
            </a:extLst>
          </p:cNvPr>
          <p:cNvSpPr>
            <a:spLocks noGrp="1"/>
          </p:cNvSpPr>
          <p:nvPr>
            <p:ph idx="1"/>
          </p:nvPr>
        </p:nvSpPr>
        <p:spPr/>
        <p:txBody>
          <a:bodyPr/>
          <a:lstStyle/>
          <a:p>
            <a:pPr marL="0" indent="0">
              <a:buNone/>
            </a:pPr>
            <a:r>
              <a:rPr kumimoji="1" lang="ja-JP" altLang="en-US"/>
              <a:t>通常新しい車種の設計は</a:t>
            </a:r>
            <a:r>
              <a:rPr kumimoji="1" lang="en-US" altLang="ja-JP" dirty="0"/>
              <a:t>43</a:t>
            </a:r>
            <a:r>
              <a:rPr kumimoji="1" lang="ja-JP" altLang="en-US"/>
              <a:t>ヶ月ほど</a:t>
            </a:r>
            <a:endParaRPr kumimoji="1" lang="en-US" altLang="ja-JP" dirty="0"/>
          </a:p>
          <a:p>
            <a:pPr marL="0" indent="0">
              <a:buNone/>
            </a:pPr>
            <a:r>
              <a:rPr lang="ja-JP" altLang="en-US"/>
              <a:t>小型車ピントの開発行程は</a:t>
            </a:r>
            <a:r>
              <a:rPr lang="en-US" altLang="ja-JP" dirty="0"/>
              <a:t>25</a:t>
            </a:r>
            <a:r>
              <a:rPr lang="ja-JP" altLang="en-US"/>
              <a:t>ヶ月ほどでやってしまう</a:t>
            </a:r>
            <a:endParaRPr lang="en-US" altLang="ja-JP" dirty="0"/>
          </a:p>
          <a:p>
            <a:pPr marL="0" indent="0">
              <a:buNone/>
            </a:pPr>
            <a:r>
              <a:rPr kumimoji="1" lang="ja-JP" altLang="en-US"/>
              <a:t>　　　　</a:t>
            </a:r>
            <a:r>
              <a:rPr kumimoji="1" lang="ja-JP" altLang="en-US" sz="2400">
                <a:ln w="0"/>
                <a:solidFill>
                  <a:schemeClr val="accent1"/>
                </a:solidFill>
                <a:effectLst>
                  <a:outerShdw blurRad="38100" dist="25400" dir="5400000" algn="ctr" rotWithShape="0">
                    <a:srgbClr val="6E747A">
                      <a:alpha val="43000"/>
                    </a:srgbClr>
                  </a:outerShdw>
                </a:effectLst>
              </a:rPr>
              <a:t>その結果</a:t>
            </a:r>
            <a:r>
              <a:rPr kumimoji="1" lang="en-US" altLang="ja-JP" sz="2400" dirty="0">
                <a:ln w="0"/>
                <a:solidFill>
                  <a:schemeClr val="accent1"/>
                </a:solidFill>
                <a:effectLst>
                  <a:outerShdw blurRad="38100" dist="25400" dir="5400000" algn="ctr" rotWithShape="0">
                    <a:srgbClr val="6E747A">
                      <a:alpha val="43000"/>
                    </a:srgbClr>
                  </a:outerShdw>
                </a:effectLst>
              </a:rPr>
              <a:t>…</a:t>
            </a:r>
          </a:p>
          <a:p>
            <a:pPr marL="0" indent="0">
              <a:buNone/>
            </a:pPr>
            <a:r>
              <a:rPr lang="ja-JP" altLang="en-US"/>
              <a:t>発売前に欠陥があることが判明</a:t>
            </a:r>
            <a:endParaRPr kumimoji="1" lang="ja-JP" altLang="en-US"/>
          </a:p>
        </p:txBody>
      </p:sp>
    </p:spTree>
    <p:extLst>
      <p:ext uri="{BB962C8B-B14F-4D97-AF65-F5344CB8AC3E}">
        <p14:creationId xmlns:p14="http://schemas.microsoft.com/office/powerpoint/2010/main" val="1076274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コンテンツ プレースホルダー 4" descr="ダイアグラム&#10;&#10;自動的に生成された説明">
            <a:extLst>
              <a:ext uri="{FF2B5EF4-FFF2-40B4-BE49-F238E27FC236}">
                <a16:creationId xmlns:a16="http://schemas.microsoft.com/office/drawing/2014/main" id="{EEB01453-3F07-784B-B4CC-D2013FDFBE0B}"/>
              </a:ext>
            </a:extLst>
          </p:cNvPr>
          <p:cNvPicPr>
            <a:picLocks noGrp="1" noChangeAspect="1"/>
          </p:cNvPicPr>
          <p:nvPr>
            <p:ph idx="1"/>
          </p:nvPr>
        </p:nvPicPr>
        <p:blipFill>
          <a:blip r:embed="rId2"/>
          <a:stretch>
            <a:fillRect/>
          </a:stretch>
        </p:blipFill>
        <p:spPr>
          <a:xfrm>
            <a:off x="8170365" y="2273451"/>
            <a:ext cx="2884489" cy="2730796"/>
          </a:xfrm>
        </p:spPr>
      </p:pic>
      <p:sp>
        <p:nvSpPr>
          <p:cNvPr id="10" name="テキスト ボックス 9">
            <a:extLst>
              <a:ext uri="{FF2B5EF4-FFF2-40B4-BE49-F238E27FC236}">
                <a16:creationId xmlns:a16="http://schemas.microsoft.com/office/drawing/2014/main" id="{48E05544-BC3A-AF4A-B321-D1656ECF0081}"/>
              </a:ext>
            </a:extLst>
          </p:cNvPr>
          <p:cNvSpPr txBox="1"/>
          <p:nvPr/>
        </p:nvSpPr>
        <p:spPr>
          <a:xfrm>
            <a:off x="1451579" y="2168012"/>
            <a:ext cx="6718786" cy="923330"/>
          </a:xfrm>
          <a:prstGeom prst="rect">
            <a:avLst/>
          </a:prstGeom>
          <a:noFill/>
        </p:spPr>
        <p:txBody>
          <a:bodyPr wrap="square" rtlCol="0">
            <a:spAutoFit/>
          </a:bodyPr>
          <a:lstStyle/>
          <a:p>
            <a:r>
              <a:rPr kumimoji="1" lang="ja-JP" altLang="en-US"/>
              <a:t>燃料タンクの配置が悪く、後方からのオフセット衝突時に燃料タンクにヒビが入って燃料が漏れ、一定の確率で燃えることが判明</a:t>
            </a:r>
            <a:endParaRPr kumimoji="1" lang="en-US" altLang="ja-JP" dirty="0"/>
          </a:p>
        </p:txBody>
      </p:sp>
      <p:sp>
        <p:nvSpPr>
          <p:cNvPr id="14" name="テキスト ボックス 13">
            <a:extLst>
              <a:ext uri="{FF2B5EF4-FFF2-40B4-BE49-F238E27FC236}">
                <a16:creationId xmlns:a16="http://schemas.microsoft.com/office/drawing/2014/main" id="{91589245-BC4F-1E44-B04A-DDBD092DB64A}"/>
              </a:ext>
            </a:extLst>
          </p:cNvPr>
          <p:cNvSpPr txBox="1"/>
          <p:nvPr/>
        </p:nvSpPr>
        <p:spPr>
          <a:xfrm>
            <a:off x="1451579" y="3977011"/>
            <a:ext cx="6718786" cy="646331"/>
          </a:xfrm>
          <a:prstGeom prst="rect">
            <a:avLst/>
          </a:prstGeom>
          <a:noFill/>
        </p:spPr>
        <p:txBody>
          <a:bodyPr wrap="square" rtlCol="0">
            <a:spAutoFit/>
          </a:bodyPr>
          <a:lstStyle/>
          <a:p>
            <a:r>
              <a:rPr kumimoji="1" lang="ja-JP" altLang="en-US"/>
              <a:t>すでに製造が始まってしまっていたため、フォードの経営者たちが計算</a:t>
            </a:r>
          </a:p>
        </p:txBody>
      </p:sp>
      <p:sp>
        <p:nvSpPr>
          <p:cNvPr id="17" name="テキスト ボックス 16">
            <a:extLst>
              <a:ext uri="{FF2B5EF4-FFF2-40B4-BE49-F238E27FC236}">
                <a16:creationId xmlns:a16="http://schemas.microsoft.com/office/drawing/2014/main" id="{849D1A83-9C44-074B-8861-579CC96D4BA2}"/>
              </a:ext>
            </a:extLst>
          </p:cNvPr>
          <p:cNvSpPr txBox="1"/>
          <p:nvPr/>
        </p:nvSpPr>
        <p:spPr>
          <a:xfrm>
            <a:off x="3937840" y="3195996"/>
            <a:ext cx="1746264" cy="800219"/>
          </a:xfrm>
          <a:prstGeom prst="rect">
            <a:avLst/>
          </a:prstGeom>
          <a:noFill/>
        </p:spPr>
        <p:txBody>
          <a:bodyPr wrap="square" rtlCol="0">
            <a:spAutoFit/>
          </a:bodyPr>
          <a:lstStyle/>
          <a:p>
            <a:r>
              <a:rPr kumimoji="1" lang="ja-JP" altLang="en-US" sz="2800">
                <a:solidFill>
                  <a:schemeClr val="accent1"/>
                </a:solidFill>
              </a:rPr>
              <a:t>しかし</a:t>
            </a:r>
            <a:r>
              <a:rPr kumimoji="1" lang="en-US" altLang="ja-JP" sz="2800" dirty="0">
                <a:solidFill>
                  <a:schemeClr val="accent1"/>
                </a:solidFill>
              </a:rPr>
              <a:t>…</a:t>
            </a:r>
          </a:p>
          <a:p>
            <a:endParaRPr kumimoji="1" lang="ja-JP" altLang="en-US"/>
          </a:p>
        </p:txBody>
      </p:sp>
    </p:spTree>
    <p:extLst>
      <p:ext uri="{BB962C8B-B14F-4D97-AF65-F5344CB8AC3E}">
        <p14:creationId xmlns:p14="http://schemas.microsoft.com/office/powerpoint/2010/main" val="230914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dissolve">
                                      <p:cBhvr>
                                        <p:cTn id="12"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theme/theme1.xml><?xml version="1.0" encoding="utf-8"?>
<a:theme xmlns:a="http://schemas.openxmlformats.org/drawingml/2006/main" name="ギャラリー">
  <a:themeElements>
    <a:clrScheme name="ギャラリー">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ギャラリー">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ギャラリー">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{F546D737-F7A0-9B4F-BA89-FE021087EB80}tf10001119</Template>
  <TotalTime>1530</TotalTime>
  <Words>1007</Words>
  <Application>Microsoft Macintosh PowerPoint</Application>
  <PresentationFormat>ワイド画面</PresentationFormat>
  <Paragraphs>106</Paragraphs>
  <Slides>16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ector>
  </HeadingPairs>
  <TitlesOfParts>
    <vt:vector size="21" baseType="lpstr">
      <vt:lpstr>HGGothicE</vt:lpstr>
      <vt:lpstr>Meiryo UI</vt:lpstr>
      <vt:lpstr>Arial</vt:lpstr>
      <vt:lpstr>Gill Sans MT</vt:lpstr>
      <vt:lpstr>ギャラリー</vt:lpstr>
      <vt:lpstr>民事執行による救済への疑問 ーフォード・ピント事件を例としてー</vt:lpstr>
      <vt:lpstr>目次</vt:lpstr>
      <vt:lpstr>救済の変容</vt:lpstr>
      <vt:lpstr>国家による救済</vt:lpstr>
      <vt:lpstr>民事執行</vt:lpstr>
      <vt:lpstr>救済への疑問</vt:lpstr>
      <vt:lpstr>フォード・ピント事件</vt:lpstr>
      <vt:lpstr>小型車ピントの製造</vt:lpstr>
      <vt:lpstr>PowerPoint プレゼンテーション</vt:lpstr>
      <vt:lpstr>PowerPoint プレゼンテーション</vt:lpstr>
      <vt:lpstr>PowerPoint プレゼンテーション</vt:lpstr>
      <vt:lpstr>事件のポイント </vt:lpstr>
      <vt:lpstr>懲罰的損害賠償の根拠</vt:lpstr>
      <vt:lpstr>懲罰的損害賠償反対論</vt:lpstr>
      <vt:lpstr>日本における懲罰的損害賠償</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民事執行による救済への疑問 ーフォード・ピント事件を例としてー</dc:title>
  <dc:creator>モリタニ フミト</dc:creator>
  <cp:lastModifiedBy>モリタニ フミト</cp:lastModifiedBy>
  <cp:revision>3</cp:revision>
  <dcterms:created xsi:type="dcterms:W3CDTF">2021-12-04T04:19:25Z</dcterms:created>
  <dcterms:modified xsi:type="dcterms:W3CDTF">2021-12-05T05:49:36Z</dcterms:modified>
</cp:coreProperties>
</file>