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5" r:id="rId2"/>
  </p:sldMasterIdLst>
  <p:notesMasterIdLst>
    <p:notesMasterId r:id="rId14"/>
  </p:notesMasterIdLst>
  <p:sldIdLst>
    <p:sldId id="256" r:id="rId3"/>
    <p:sldId id="258" r:id="rId4"/>
    <p:sldId id="259" r:id="rId5"/>
    <p:sldId id="260" r:id="rId6"/>
    <p:sldId id="261" r:id="rId7"/>
    <p:sldId id="262" r:id="rId8"/>
    <p:sldId id="263" r:id="rId9"/>
    <p:sldId id="265" r:id="rId10"/>
    <p:sldId id="266" r:id="rId11"/>
    <p:sldId id="267" r:id="rId12"/>
    <p:sldId id="268" r:id="rId13"/>
  </p:sldIdLst>
  <p:sldSz cx="18288000" cy="10285413"/>
  <p:notesSz cx="6858000" cy="9144000"/>
  <p:defaultText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0">
          <p15:clr>
            <a:srgbClr val="A4A3A4"/>
          </p15:clr>
        </p15:guide>
        <p15:guide id="2" pos="57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C214F2-C39F-4E6D-AD71-116D354A853D}" v="1952" dt="2022-12-03T00:26:16.14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33" autoAdjust="0"/>
    <p:restoredTop sz="94660"/>
  </p:normalViewPr>
  <p:slideViewPr>
    <p:cSldViewPr snapToGrid="0">
      <p:cViewPr varScale="1">
        <p:scale>
          <a:sx n="101" d="100"/>
          <a:sy n="101" d="100"/>
        </p:scale>
        <p:origin x="702" y="126"/>
      </p:cViewPr>
      <p:guideLst>
        <p:guide orient="horz" pos="3240"/>
        <p:guide pos="5760"/>
      </p:guideLst>
    </p:cSldViewPr>
  </p:slideViewPr>
  <p:notesTextViewPr>
    <p:cViewPr>
      <p:scale>
        <a:sx n="1" d="1"/>
        <a:sy n="1" d="1"/>
      </p:scale>
      <p:origin x="0" y="0"/>
    </p:cViewPr>
  </p:notesTextViewPr>
  <p:notesViewPr>
    <p:cSldViewPr snapToGrid="0">
      <p:cViewPr varScale="1">
        <p:scale>
          <a:sx n="121" d="100"/>
          <a:sy n="121" d="100"/>
        </p:scale>
        <p:origin x="502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塚本　恭平" userId="9dabe4b6-0dbd-4771-a3bf-617db525b4d4" providerId="ADAL" clId="{B1C214F2-C39F-4E6D-AD71-116D354A853D}"/>
    <pc:docChg chg="undo redo custSel modSld">
      <pc:chgData name="塚本　恭平" userId="9dabe4b6-0dbd-4771-a3bf-617db525b4d4" providerId="ADAL" clId="{B1C214F2-C39F-4E6D-AD71-116D354A853D}" dt="2022-12-03T00:26:16.142" v="7365"/>
      <pc:docMkLst>
        <pc:docMk/>
      </pc:docMkLst>
      <pc:sldChg chg="modNotesTx">
        <pc:chgData name="塚本　恭平" userId="9dabe4b6-0dbd-4771-a3bf-617db525b4d4" providerId="ADAL" clId="{B1C214F2-C39F-4E6D-AD71-116D354A853D}" dt="2022-12-02T23:33:23.491" v="1909" actId="20577"/>
        <pc:sldMkLst>
          <pc:docMk/>
          <pc:sldMk cId="1883205711" sldId="258"/>
        </pc:sldMkLst>
      </pc:sldChg>
      <pc:sldChg chg="modNotesTx">
        <pc:chgData name="塚本　恭平" userId="9dabe4b6-0dbd-4771-a3bf-617db525b4d4" providerId="ADAL" clId="{B1C214F2-C39F-4E6D-AD71-116D354A853D}" dt="2022-12-02T23:42:11.954" v="4205" actId="20577"/>
        <pc:sldMkLst>
          <pc:docMk/>
          <pc:sldMk cId="69118310" sldId="259"/>
        </pc:sldMkLst>
      </pc:sldChg>
      <pc:sldChg chg="modSp mod modNotesTx">
        <pc:chgData name="塚本　恭平" userId="9dabe4b6-0dbd-4771-a3bf-617db525b4d4" providerId="ADAL" clId="{B1C214F2-C39F-4E6D-AD71-116D354A853D}" dt="2022-12-02T23:48:10.301" v="5819" actId="20577"/>
        <pc:sldMkLst>
          <pc:docMk/>
          <pc:sldMk cId="1626453347" sldId="260"/>
        </pc:sldMkLst>
        <pc:spChg chg="mod">
          <ac:chgData name="塚本　恭平" userId="9dabe4b6-0dbd-4771-a3bf-617db525b4d4" providerId="ADAL" clId="{B1C214F2-C39F-4E6D-AD71-116D354A853D}" dt="2022-12-02T23:45:06.485" v="5018"/>
          <ac:spMkLst>
            <pc:docMk/>
            <pc:sldMk cId="1626453347" sldId="260"/>
            <ac:spMk id="5" creationId="{C8262259-ED7D-6314-E67E-5C80FC6A81FF}"/>
          </ac:spMkLst>
        </pc:spChg>
      </pc:sldChg>
      <pc:sldChg chg="modSp mod modNotesTx">
        <pc:chgData name="塚本　恭平" userId="9dabe4b6-0dbd-4771-a3bf-617db525b4d4" providerId="ADAL" clId="{B1C214F2-C39F-4E6D-AD71-116D354A853D}" dt="2022-12-03T00:04:21.079" v="7349" actId="20577"/>
        <pc:sldMkLst>
          <pc:docMk/>
          <pc:sldMk cId="3640897341" sldId="261"/>
        </pc:sldMkLst>
        <pc:spChg chg="mod">
          <ac:chgData name="塚本　恭平" userId="9dabe4b6-0dbd-4771-a3bf-617db525b4d4" providerId="ADAL" clId="{B1C214F2-C39F-4E6D-AD71-116D354A853D}" dt="2022-12-02T23:52:52.946" v="6550" actId="20577"/>
          <ac:spMkLst>
            <pc:docMk/>
            <pc:sldMk cId="3640897341" sldId="261"/>
            <ac:spMk id="5" creationId="{C0E98681-BA80-894C-C1F7-2353CCCB672E}"/>
          </ac:spMkLst>
        </pc:spChg>
        <pc:spChg chg="mod">
          <ac:chgData name="塚本　恭平" userId="9dabe4b6-0dbd-4771-a3bf-617db525b4d4" providerId="ADAL" clId="{B1C214F2-C39F-4E6D-AD71-116D354A853D}" dt="2022-12-02T23:52:57.290" v="6551" actId="1076"/>
          <ac:spMkLst>
            <pc:docMk/>
            <pc:sldMk cId="3640897341" sldId="261"/>
            <ac:spMk id="31" creationId="{E23F56BB-6DC2-FE55-78D0-0F4EF291123C}"/>
          </ac:spMkLst>
        </pc:spChg>
      </pc:sldChg>
      <pc:sldChg chg="modNotesTx">
        <pc:chgData name="塚本　恭平" userId="9dabe4b6-0dbd-4771-a3bf-617db525b4d4" providerId="ADAL" clId="{B1C214F2-C39F-4E6D-AD71-116D354A853D}" dt="2022-12-03T00:04:33.300" v="7360" actId="20577"/>
        <pc:sldMkLst>
          <pc:docMk/>
          <pc:sldMk cId="881971909" sldId="262"/>
        </pc:sldMkLst>
      </pc:sldChg>
      <pc:sldChg chg="modSp mod">
        <pc:chgData name="塚本　恭平" userId="9dabe4b6-0dbd-4771-a3bf-617db525b4d4" providerId="ADAL" clId="{B1C214F2-C39F-4E6D-AD71-116D354A853D}" dt="2022-12-02T23:23:14.494" v="11" actId="1076"/>
        <pc:sldMkLst>
          <pc:docMk/>
          <pc:sldMk cId="1660624407" sldId="265"/>
        </pc:sldMkLst>
        <pc:spChg chg="mod">
          <ac:chgData name="塚本　恭平" userId="9dabe4b6-0dbd-4771-a3bf-617db525b4d4" providerId="ADAL" clId="{B1C214F2-C39F-4E6D-AD71-116D354A853D}" dt="2022-12-02T23:20:57.788" v="0" actId="1076"/>
          <ac:spMkLst>
            <pc:docMk/>
            <pc:sldMk cId="1660624407" sldId="265"/>
            <ac:spMk id="14" creationId="{957AF043-EEA3-B309-4898-87610C01ED35}"/>
          </ac:spMkLst>
        </pc:spChg>
        <pc:spChg chg="mod">
          <ac:chgData name="塚本　恭平" userId="9dabe4b6-0dbd-4771-a3bf-617db525b4d4" providerId="ADAL" clId="{B1C214F2-C39F-4E6D-AD71-116D354A853D}" dt="2022-12-02T23:21:18.264" v="4" actId="1076"/>
          <ac:spMkLst>
            <pc:docMk/>
            <pc:sldMk cId="1660624407" sldId="265"/>
            <ac:spMk id="17" creationId="{59A177DF-7B67-9D95-6F0D-60F9B3624C99}"/>
          </ac:spMkLst>
        </pc:spChg>
        <pc:spChg chg="mod">
          <ac:chgData name="塚本　恭平" userId="9dabe4b6-0dbd-4771-a3bf-617db525b4d4" providerId="ADAL" clId="{B1C214F2-C39F-4E6D-AD71-116D354A853D}" dt="2022-12-02T23:21:07.064" v="1" actId="1076"/>
          <ac:spMkLst>
            <pc:docMk/>
            <pc:sldMk cId="1660624407" sldId="265"/>
            <ac:spMk id="23" creationId="{36BD949E-BA3F-AA09-DAEB-CEDAFCCF3042}"/>
          </ac:spMkLst>
        </pc:spChg>
        <pc:spChg chg="mod">
          <ac:chgData name="塚本　恭平" userId="9dabe4b6-0dbd-4771-a3bf-617db525b4d4" providerId="ADAL" clId="{B1C214F2-C39F-4E6D-AD71-116D354A853D}" dt="2022-12-02T23:21:09.552" v="2" actId="1076"/>
          <ac:spMkLst>
            <pc:docMk/>
            <pc:sldMk cId="1660624407" sldId="265"/>
            <ac:spMk id="24" creationId="{7A20167E-26B2-F7CE-F462-117FF530A85C}"/>
          </ac:spMkLst>
        </pc:spChg>
        <pc:spChg chg="mod">
          <ac:chgData name="塚本　恭平" userId="9dabe4b6-0dbd-4771-a3bf-617db525b4d4" providerId="ADAL" clId="{B1C214F2-C39F-4E6D-AD71-116D354A853D}" dt="2022-12-02T23:21:22.552" v="5" actId="1076"/>
          <ac:spMkLst>
            <pc:docMk/>
            <pc:sldMk cId="1660624407" sldId="265"/>
            <ac:spMk id="27" creationId="{F9D3E1F4-3C2D-5F88-9FB5-53D0339639CA}"/>
          </ac:spMkLst>
        </pc:spChg>
        <pc:spChg chg="mod">
          <ac:chgData name="塚本　恭平" userId="9dabe4b6-0dbd-4771-a3bf-617db525b4d4" providerId="ADAL" clId="{B1C214F2-C39F-4E6D-AD71-116D354A853D}" dt="2022-12-02T23:21:26.464" v="6" actId="1076"/>
          <ac:spMkLst>
            <pc:docMk/>
            <pc:sldMk cId="1660624407" sldId="265"/>
            <ac:spMk id="33" creationId="{DEFDE7E3-353A-DBE5-1032-FBA8748AC01D}"/>
          </ac:spMkLst>
        </pc:spChg>
        <pc:spChg chg="mod">
          <ac:chgData name="塚本　恭平" userId="9dabe4b6-0dbd-4771-a3bf-617db525b4d4" providerId="ADAL" clId="{B1C214F2-C39F-4E6D-AD71-116D354A853D}" dt="2022-12-02T23:23:14.494" v="11" actId="1076"/>
          <ac:spMkLst>
            <pc:docMk/>
            <pc:sldMk cId="1660624407" sldId="265"/>
            <ac:spMk id="34" creationId="{77DFA5EF-F9DD-8B94-809B-418F31645446}"/>
          </ac:spMkLst>
        </pc:spChg>
        <pc:spChg chg="mod">
          <ac:chgData name="塚本　恭平" userId="9dabe4b6-0dbd-4771-a3bf-617db525b4d4" providerId="ADAL" clId="{B1C214F2-C39F-4E6D-AD71-116D354A853D}" dt="2022-12-02T23:22:56.479" v="9" actId="1076"/>
          <ac:spMkLst>
            <pc:docMk/>
            <pc:sldMk cId="1660624407" sldId="265"/>
            <ac:spMk id="35" creationId="{2476C2B6-A857-E00C-0B5C-F2BF522120C5}"/>
          </ac:spMkLst>
        </pc:spChg>
      </pc:sldChg>
      <pc:sldChg chg="modSp mod">
        <pc:chgData name="塚本　恭平" userId="9dabe4b6-0dbd-4771-a3bf-617db525b4d4" providerId="ADAL" clId="{B1C214F2-C39F-4E6D-AD71-116D354A853D}" dt="2022-12-03T00:26:16.142" v="7365"/>
        <pc:sldMkLst>
          <pc:docMk/>
          <pc:sldMk cId="3979449253" sldId="268"/>
        </pc:sldMkLst>
        <pc:spChg chg="mod">
          <ac:chgData name="塚本　恭平" userId="9dabe4b6-0dbd-4771-a3bf-617db525b4d4" providerId="ADAL" clId="{B1C214F2-C39F-4E6D-AD71-116D354A853D}" dt="2022-12-03T00:26:16.142" v="7365"/>
          <ac:spMkLst>
            <pc:docMk/>
            <pc:sldMk cId="3979449253" sldId="268"/>
            <ac:spMk id="5" creationId="{D743B84B-829F-9896-C84C-F581A35A013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10BC9E-DBB9-4778-B953-81FAFBB3F6B8}" type="datetimeFigureOut">
              <a:rPr kumimoji="1" lang="ja-JP" altLang="en-US" smtClean="0"/>
              <a:t>2022/12/3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2FC4AC-EF4B-4A62-B364-AA065C8B0D54}" type="slidenum">
              <a:rPr kumimoji="1" lang="ja-JP" altLang="en-US" smtClean="0"/>
              <a:t>‹#›</a:t>
            </a:fld>
            <a:endParaRPr kumimoji="1" lang="ja-JP" altLang="en-US"/>
          </a:p>
        </p:txBody>
      </p:sp>
    </p:spTree>
    <p:extLst>
      <p:ext uri="{BB962C8B-B14F-4D97-AF65-F5344CB8AC3E}">
        <p14:creationId xmlns:p14="http://schemas.microsoft.com/office/powerpoint/2010/main" val="143871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今回のテーマの主題となるバンドギャップとは何かということについてお話します。バンドギャップというのは電流が流れるか流れないか、ということについて関係します。物質では電子が電流を流す役割をはたしていて、電子は物質の中で様々なエネルギー状態で存在しています。エネルギーごとに電子がどれくらい存在出来るかというのが決まっていまして、これを図の横軸で示しています。電子は、エネルギーの低い状態をとりたがるので、エネルギーの低い状態に順番に入っていきます。半導体や絶縁体では左図の青で塗りつぶされたところに状態がつまっていまして、エネルギーの高い電子状態、つまり電流が流れる状態になるのにバンドギャップの分のエネルギーが必要になります。それに対し、金属では右図のように電子が入っている状態と入っていない状態のエネルギーがつながっているので、簡単に上のエネルギーが高い状態に移動することが出来ます。結果として電流が流れやすくなります。このように、バンドギャップというのは電子が詰まっている一番高いエネルギーと、電子が入っていない一番低いエネルギーの差のことを言います。バンドギャップがあれば半導体や絶縁体、無ければ金属になります。</a:t>
            </a:r>
          </a:p>
        </p:txBody>
      </p:sp>
      <p:sp>
        <p:nvSpPr>
          <p:cNvPr id="4" name="スライド番号プレースホルダー 3"/>
          <p:cNvSpPr>
            <a:spLocks noGrp="1"/>
          </p:cNvSpPr>
          <p:nvPr>
            <p:ph type="sldNum" sz="quarter" idx="5"/>
          </p:nvPr>
        </p:nvSpPr>
        <p:spPr/>
        <p:txBody>
          <a:bodyPr/>
          <a:lstStyle/>
          <a:p>
            <a:fld id="{9B2FC4AC-EF4B-4A62-B364-AA065C8B0D54}" type="slidenum">
              <a:rPr kumimoji="1" lang="ja-JP" altLang="en-US" smtClean="0"/>
              <a:t>2</a:t>
            </a:fld>
            <a:endParaRPr kumimoji="1" lang="ja-JP" altLang="en-US"/>
          </a:p>
        </p:txBody>
      </p:sp>
    </p:spTree>
    <p:extLst>
      <p:ext uri="{BB962C8B-B14F-4D97-AF65-F5344CB8AC3E}">
        <p14:creationId xmlns:p14="http://schemas.microsoft.com/office/powerpoint/2010/main" val="381619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バンドギャップ過小評価問題ということについてお話します。バンドギャップ過小評価というのは第一原理計算をするときに起こるものです。第一原理計算というのは、物質の状態を物理学の第一原理である量子力学に基づいて計算するというものです。例えば、実験に先立って、未知の構造を予測したり、望みの特性を持つ新しい物質を見つけるのに使うことが出来ます。第一原理計算の中で代表的な手法として密度汎関数理論、</a:t>
            </a:r>
            <a:r>
              <a:rPr kumimoji="1" lang="en-US" altLang="ja-JP" dirty="0"/>
              <a:t>DFT</a:t>
            </a:r>
            <a:r>
              <a:rPr kumimoji="1" lang="ja-JP" altLang="en-US" dirty="0"/>
              <a:t>と言われるものがあります。これは、最もエネルギーが低い状態の電子密度が物質の状態を決めるという原則に基づいた理論で、計算コスト低く、分子や固体の電子状態を調べることが出来ます。</a:t>
            </a:r>
            <a:r>
              <a:rPr kumimoji="1" lang="en-US" altLang="ja-JP" dirty="0"/>
              <a:t>DFT</a:t>
            </a:r>
            <a:r>
              <a:rPr kumimoji="1" lang="ja-JP" altLang="en-US" dirty="0"/>
              <a:t>の中では、交換相関汎関数というものを近似するのですが、その中で最もよく使われる手法である一般化勾配近似というものでは、バンドギャップを</a:t>
            </a:r>
            <a:r>
              <a:rPr kumimoji="1" lang="en-US" altLang="ja-JP" dirty="0"/>
              <a:t>40%</a:t>
            </a:r>
            <a:r>
              <a:rPr kumimoji="1" lang="ja-JP" altLang="en-US" dirty="0"/>
              <a:t>ほど過小評価してしまいます。具体的には右図のようになっていて、一般化勾配近似では電子が埋まっている状態と埋まっていない状態のエネルギーの差が小さくなります。この問題を解決するのに様々な方法が提案されているのですが、それぞれにメリットとデメリットがあるため、次のスライドでご説明します。</a:t>
            </a:r>
            <a:endParaRPr kumimoji="1" lang="en-US" altLang="ja-JP" dirty="0"/>
          </a:p>
        </p:txBody>
      </p:sp>
      <p:sp>
        <p:nvSpPr>
          <p:cNvPr id="4" name="スライド番号プレースホルダー 3"/>
          <p:cNvSpPr>
            <a:spLocks noGrp="1"/>
          </p:cNvSpPr>
          <p:nvPr>
            <p:ph type="sldNum" sz="quarter" idx="5"/>
          </p:nvPr>
        </p:nvSpPr>
        <p:spPr/>
        <p:txBody>
          <a:bodyPr/>
          <a:lstStyle/>
          <a:p>
            <a:fld id="{9B2FC4AC-EF4B-4A62-B364-AA065C8B0D54}" type="slidenum">
              <a:rPr kumimoji="1" lang="ja-JP" altLang="en-US" smtClean="0"/>
              <a:t>3</a:t>
            </a:fld>
            <a:endParaRPr kumimoji="1" lang="ja-JP" altLang="en-US"/>
          </a:p>
        </p:txBody>
      </p:sp>
    </p:spTree>
    <p:extLst>
      <p:ext uri="{BB962C8B-B14F-4D97-AF65-F5344CB8AC3E}">
        <p14:creationId xmlns:p14="http://schemas.microsoft.com/office/powerpoint/2010/main" val="2435299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一般化勾配近似ではうまくいかないことから、様々な方法が提案されてきましたが、それぞれにメリットとデメリットがあります。例えば</a:t>
            </a:r>
            <a:r>
              <a:rPr kumimoji="1" lang="en-US" altLang="ja-JP" dirty="0"/>
              <a:t>GW</a:t>
            </a:r>
            <a:r>
              <a:rPr kumimoji="1" lang="ja-JP" altLang="en-US" dirty="0"/>
              <a:t>近似というものは、精度が非常に良いとのですが、計算コストが非常に高いというデメリットを持っています。</a:t>
            </a:r>
            <a:r>
              <a:rPr kumimoji="1" lang="en-US" altLang="ja-JP" dirty="0"/>
              <a:t>HSE</a:t>
            </a:r>
            <a:r>
              <a:rPr kumimoji="1" lang="ja-JP" altLang="en-US" dirty="0"/>
              <a:t>汎関数というものは、バンドギャップ以外の精度が良いというメリットがあるのですが、計算コストが高いという問題を持っています。</a:t>
            </a:r>
            <a:r>
              <a:rPr kumimoji="1" lang="en-US" altLang="ja-JP" dirty="0" err="1"/>
              <a:t>mBJ</a:t>
            </a:r>
            <a:r>
              <a:rPr kumimoji="1" lang="ja-JP" altLang="en-US" dirty="0"/>
              <a:t>ポテンシャルというものは、計算コストが低く、バンドギャップの精度が</a:t>
            </a:r>
            <a:r>
              <a:rPr kumimoji="1" lang="en-US" altLang="ja-JP" dirty="0"/>
              <a:t>HSE</a:t>
            </a:r>
            <a:r>
              <a:rPr kumimoji="1" lang="ja-JP" altLang="en-US" dirty="0"/>
              <a:t>汎関数と同程度に高いというメリットがあるのですが、バンドギャップ以外の性質の精度が悪くなることがあります。これらの問題から、より有用な方法には、計算コストとバンドギャップ予測精度、バンドギャップ以外の性質の精度のバランスが大事になってきます。計算コストが低く、かつ精度もある程度担保されているような方法があれば、望みの特性を持つような候補物質を大量に調べ上げるのに役立つはずです。次のスライドからは今回用いた手法について順を追って説明していきます。</a:t>
            </a:r>
          </a:p>
        </p:txBody>
      </p:sp>
      <p:sp>
        <p:nvSpPr>
          <p:cNvPr id="4" name="スライド番号プレースホルダー 3"/>
          <p:cNvSpPr>
            <a:spLocks noGrp="1"/>
          </p:cNvSpPr>
          <p:nvPr>
            <p:ph type="sldNum" sz="quarter" idx="5"/>
          </p:nvPr>
        </p:nvSpPr>
        <p:spPr/>
        <p:txBody>
          <a:bodyPr/>
          <a:lstStyle/>
          <a:p>
            <a:fld id="{9B2FC4AC-EF4B-4A62-B364-AA065C8B0D54}" type="slidenum">
              <a:rPr kumimoji="1" lang="ja-JP" altLang="en-US" smtClean="0"/>
              <a:t>4</a:t>
            </a:fld>
            <a:endParaRPr kumimoji="1" lang="ja-JP" altLang="en-US"/>
          </a:p>
        </p:txBody>
      </p:sp>
    </p:spTree>
    <p:extLst>
      <p:ext uri="{BB962C8B-B14F-4D97-AF65-F5344CB8AC3E}">
        <p14:creationId xmlns:p14="http://schemas.microsoft.com/office/powerpoint/2010/main" val="2060693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はバンドギャップの過小評価を見積もるのに、誘電定数というものを用いました。誘電定数とは、分極のしやすさを表すものです。分極というのは、電場をかけたときに、原子核の周りの電子の分布に偏りが生じて、正負の電荷のペアが出来るということを言います。バンドギャップも、電場に対して、電子がどのように反応し、電流が流れるかということに関係するため、似た物理量と言えます。実際に、図のように、実験誘電定数の逆数と、一般化勾配近似のバンドギャップ過小評価には強い線形関係があります。そこで、一般化勾配近似の範囲内で誘電定数を計算し、バンドギャップの過小評価予測に用いるということを行いました。</a:t>
            </a:r>
          </a:p>
        </p:txBody>
      </p:sp>
      <p:sp>
        <p:nvSpPr>
          <p:cNvPr id="4" name="スライド番号プレースホルダー 3"/>
          <p:cNvSpPr>
            <a:spLocks noGrp="1"/>
          </p:cNvSpPr>
          <p:nvPr>
            <p:ph type="sldNum" sz="quarter" idx="5"/>
          </p:nvPr>
        </p:nvSpPr>
        <p:spPr/>
        <p:txBody>
          <a:bodyPr/>
          <a:lstStyle/>
          <a:p>
            <a:fld id="{9B2FC4AC-EF4B-4A62-B364-AA065C8B0D54}" type="slidenum">
              <a:rPr kumimoji="1" lang="ja-JP" altLang="en-US" smtClean="0"/>
              <a:t>5</a:t>
            </a:fld>
            <a:endParaRPr kumimoji="1" lang="ja-JP" altLang="en-US"/>
          </a:p>
        </p:txBody>
      </p:sp>
    </p:spTree>
    <p:extLst>
      <p:ext uri="{BB962C8B-B14F-4D97-AF65-F5344CB8AC3E}">
        <p14:creationId xmlns:p14="http://schemas.microsoft.com/office/powerpoint/2010/main" val="911742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一般化</a:t>
            </a:r>
          </a:p>
        </p:txBody>
      </p:sp>
      <p:sp>
        <p:nvSpPr>
          <p:cNvPr id="4" name="スライド番号プレースホルダー 3"/>
          <p:cNvSpPr>
            <a:spLocks noGrp="1"/>
          </p:cNvSpPr>
          <p:nvPr>
            <p:ph type="sldNum" sz="quarter" idx="5"/>
          </p:nvPr>
        </p:nvSpPr>
        <p:spPr/>
        <p:txBody>
          <a:bodyPr/>
          <a:lstStyle/>
          <a:p>
            <a:fld id="{9B2FC4AC-EF4B-4A62-B364-AA065C8B0D54}" type="slidenum">
              <a:rPr kumimoji="1" lang="ja-JP" altLang="en-US" smtClean="0"/>
              <a:t>6</a:t>
            </a:fld>
            <a:endParaRPr kumimoji="1" lang="ja-JP" altLang="en-US"/>
          </a:p>
        </p:txBody>
      </p:sp>
    </p:spTree>
    <p:extLst>
      <p:ext uri="{BB962C8B-B14F-4D97-AF65-F5344CB8AC3E}">
        <p14:creationId xmlns:p14="http://schemas.microsoft.com/office/powerpoint/2010/main" val="3745828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レイアウト確認用">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lvl1pPr>
              <a:defRPr/>
            </a:lvl1pPr>
          </a:lstStyle>
          <a:p>
            <a:r>
              <a:rPr kumimoji="1" lang="ja-JP" altLang="en-US" dirty="0"/>
              <a:t>スライドのタイトル</a:t>
            </a:r>
          </a:p>
        </p:txBody>
      </p:sp>
      <p:sp>
        <p:nvSpPr>
          <p:cNvPr id="3" name="フッター プレースホルダー 2"/>
          <p:cNvSpPr>
            <a:spLocks noGrp="1"/>
          </p:cNvSpPr>
          <p:nvPr>
            <p:ph type="ftr" sz="quarter" idx="10"/>
          </p:nvPr>
        </p:nvSpPr>
        <p:spPr/>
        <p:txBody>
          <a:bodyPr/>
          <a:lstStyle/>
          <a:p>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Tree>
    <p:extLst>
      <p:ext uri="{BB962C8B-B14F-4D97-AF65-F5344CB8AC3E}">
        <p14:creationId xmlns:p14="http://schemas.microsoft.com/office/powerpoint/2010/main" val="306231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テキストのみ - 中央">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ja-JP" altLang="en-US" dirty="0"/>
              <a:t>スライドのタイトル</a:t>
            </a:r>
          </a:p>
        </p:txBody>
      </p:sp>
      <p:sp>
        <p:nvSpPr>
          <p:cNvPr id="3" name="フッター プレースホルダー 2"/>
          <p:cNvSpPr>
            <a:spLocks noGrp="1"/>
          </p:cNvSpPr>
          <p:nvPr>
            <p:ph type="ftr" sz="quarter" idx="10"/>
          </p:nvPr>
        </p:nvSpPr>
        <p:spPr/>
        <p:txBody>
          <a:bodyPr/>
          <a:lstStyle/>
          <a:p>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8" name="テキスト プレースホルダー 7"/>
          <p:cNvSpPr>
            <a:spLocks noGrp="1"/>
          </p:cNvSpPr>
          <p:nvPr>
            <p:ph type="body" sz="quarter" idx="12" hasCustomPrompt="1"/>
          </p:nvPr>
        </p:nvSpPr>
        <p:spPr>
          <a:xfrm>
            <a:off x="493213" y="1596571"/>
            <a:ext cx="17318798" cy="7642963"/>
          </a:xfrm>
        </p:spPr>
        <p:txBody>
          <a:bodyPr anchor="t" anchorCtr="0">
            <a:normAutofit/>
          </a:bodyPr>
          <a:lstStyle>
            <a:lvl1pPr algn="l">
              <a:lnSpc>
                <a:spcPct val="100000"/>
              </a:lnSpc>
              <a:defRPr sz="2800"/>
            </a:lvl1pPr>
          </a:lstStyle>
          <a:p>
            <a:pPr lvl="0"/>
            <a:r>
              <a:rPr kumimoji="1" lang="ja-JP" altLang="en-US" dirty="0"/>
              <a:t>ここにテキストが</a:t>
            </a:r>
            <a:r>
              <a:rPr kumimoji="1" lang="ja-JP" altLang="en-US"/>
              <a:t>入るよ</a:t>
            </a:r>
            <a:endParaRPr kumimoji="1" lang="en-US" altLang="ja-JP" dirty="0"/>
          </a:p>
        </p:txBody>
      </p:sp>
    </p:spTree>
    <p:extLst>
      <p:ext uri="{BB962C8B-B14F-4D97-AF65-F5344CB8AC3E}">
        <p14:creationId xmlns:p14="http://schemas.microsoft.com/office/powerpoint/2010/main" val="916901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つの見出しとテキスト">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ja-JP" altLang="en-US" dirty="0"/>
              <a:t>スライドのタイトル</a:t>
            </a:r>
          </a:p>
        </p:txBody>
      </p:sp>
      <p:sp>
        <p:nvSpPr>
          <p:cNvPr id="3" name="フッター プレースホルダー 2"/>
          <p:cNvSpPr>
            <a:spLocks noGrp="1"/>
          </p:cNvSpPr>
          <p:nvPr>
            <p:ph type="ftr" sz="quarter" idx="10"/>
          </p:nvPr>
        </p:nvSpPr>
        <p:spPr/>
        <p:txBody>
          <a:bodyPr/>
          <a:lstStyle/>
          <a:p>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8" name="テキスト プレースホルダー 7"/>
          <p:cNvSpPr>
            <a:spLocks noGrp="1"/>
          </p:cNvSpPr>
          <p:nvPr>
            <p:ph type="body" sz="quarter" idx="12" hasCustomPrompt="1"/>
          </p:nvPr>
        </p:nvSpPr>
        <p:spPr>
          <a:xfrm>
            <a:off x="1827799" y="3552661"/>
            <a:ext cx="14632402" cy="1679740"/>
          </a:xfrm>
        </p:spPr>
        <p:txBody>
          <a:bodyPr anchor="t">
            <a:normAutofit/>
          </a:bodyPr>
          <a:lstStyle>
            <a:lvl1pPr algn="l">
              <a:spcBef>
                <a:spcPts val="0"/>
              </a:spcBef>
              <a:defRPr sz="2400"/>
            </a:lvl1pPr>
          </a:lstStyle>
          <a:p>
            <a:pPr lvl="0"/>
            <a:r>
              <a:rPr kumimoji="1" lang="ja-JP" altLang="en-US" dirty="0"/>
              <a:t>ここにテキストが入るよ</a:t>
            </a:r>
          </a:p>
        </p:txBody>
      </p:sp>
      <p:sp>
        <p:nvSpPr>
          <p:cNvPr id="9" name="テキスト プレースホルダー 7"/>
          <p:cNvSpPr>
            <a:spLocks noGrp="1"/>
          </p:cNvSpPr>
          <p:nvPr>
            <p:ph type="body" sz="quarter" idx="13" hasCustomPrompt="1"/>
          </p:nvPr>
        </p:nvSpPr>
        <p:spPr>
          <a:xfrm>
            <a:off x="1827799" y="2743200"/>
            <a:ext cx="14632402" cy="787400"/>
          </a:xfrm>
        </p:spPr>
        <p:txBody>
          <a:bodyPr anchor="b">
            <a:normAutofit/>
          </a:bodyPr>
          <a:lstStyle>
            <a:lvl1pPr algn="l">
              <a:lnSpc>
                <a:spcPct val="100000"/>
              </a:lnSpc>
              <a:spcBef>
                <a:spcPts val="0"/>
              </a:spcBef>
              <a:defRPr sz="3200">
                <a:solidFill>
                  <a:schemeClr val="accent1"/>
                </a:solidFill>
                <a:latin typeface="+mn-ea"/>
                <a:ea typeface="+mn-ea"/>
              </a:defRPr>
            </a:lvl1pPr>
          </a:lstStyle>
          <a:p>
            <a:pPr lvl="0"/>
            <a:r>
              <a:rPr kumimoji="1" lang="ja-JP" altLang="en-US" dirty="0"/>
              <a:t>ここに見出しが入るよ</a:t>
            </a:r>
          </a:p>
        </p:txBody>
      </p:sp>
      <p:sp>
        <p:nvSpPr>
          <p:cNvPr id="12" name="テキスト プレースホルダー 7"/>
          <p:cNvSpPr>
            <a:spLocks noGrp="1"/>
          </p:cNvSpPr>
          <p:nvPr>
            <p:ph type="body" sz="quarter" idx="14" hasCustomPrompt="1"/>
          </p:nvPr>
        </p:nvSpPr>
        <p:spPr>
          <a:xfrm>
            <a:off x="1827799" y="6537161"/>
            <a:ext cx="14632402" cy="1679740"/>
          </a:xfrm>
        </p:spPr>
        <p:txBody>
          <a:bodyPr anchor="t">
            <a:normAutofit/>
          </a:bodyPr>
          <a:lstStyle>
            <a:lvl1pPr algn="l">
              <a:spcBef>
                <a:spcPts val="0"/>
              </a:spcBef>
              <a:defRPr sz="2400"/>
            </a:lvl1pPr>
          </a:lstStyle>
          <a:p>
            <a:pPr lvl="0"/>
            <a:r>
              <a:rPr kumimoji="1" lang="ja-JP" altLang="en-US" dirty="0"/>
              <a:t>ここにテキストが入るよ</a:t>
            </a:r>
          </a:p>
        </p:txBody>
      </p:sp>
      <p:sp>
        <p:nvSpPr>
          <p:cNvPr id="13" name="テキスト プレースホルダー 7"/>
          <p:cNvSpPr>
            <a:spLocks noGrp="1"/>
          </p:cNvSpPr>
          <p:nvPr>
            <p:ph type="body" sz="quarter" idx="15" hasCustomPrompt="1"/>
          </p:nvPr>
        </p:nvSpPr>
        <p:spPr>
          <a:xfrm>
            <a:off x="1827799" y="5727700"/>
            <a:ext cx="14632402" cy="787400"/>
          </a:xfrm>
        </p:spPr>
        <p:txBody>
          <a:bodyPr anchor="b">
            <a:normAutofit/>
          </a:bodyPr>
          <a:lstStyle>
            <a:lvl1pPr algn="l">
              <a:lnSpc>
                <a:spcPct val="100000"/>
              </a:lnSpc>
              <a:spcBef>
                <a:spcPts val="0"/>
              </a:spcBef>
              <a:defRPr sz="3200">
                <a:solidFill>
                  <a:schemeClr val="accent1"/>
                </a:solidFill>
                <a:latin typeface="+mn-ea"/>
                <a:ea typeface="+mn-ea"/>
              </a:defRPr>
            </a:lvl1pPr>
          </a:lstStyle>
          <a:p>
            <a:pPr lvl="0"/>
            <a:r>
              <a:rPr kumimoji="1" lang="ja-JP" altLang="en-US" dirty="0"/>
              <a:t>ここに見出しが入るよ</a:t>
            </a:r>
          </a:p>
        </p:txBody>
      </p:sp>
    </p:spTree>
    <p:extLst>
      <p:ext uri="{BB962C8B-B14F-4D97-AF65-F5344CB8AC3E}">
        <p14:creationId xmlns:p14="http://schemas.microsoft.com/office/powerpoint/2010/main" val="3322437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つの見出しとテキスト">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ja-JP" altLang="en-US" dirty="0"/>
              <a:t>スライドのタイトル</a:t>
            </a:r>
          </a:p>
        </p:txBody>
      </p:sp>
      <p:sp>
        <p:nvSpPr>
          <p:cNvPr id="3" name="フッター プレースホルダー 2"/>
          <p:cNvSpPr>
            <a:spLocks noGrp="1"/>
          </p:cNvSpPr>
          <p:nvPr>
            <p:ph type="ftr" sz="quarter" idx="10"/>
          </p:nvPr>
        </p:nvSpPr>
        <p:spPr/>
        <p:txBody>
          <a:bodyPr/>
          <a:lstStyle/>
          <a:p>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8" name="テキスト プレースホルダー 7"/>
          <p:cNvSpPr>
            <a:spLocks noGrp="1"/>
          </p:cNvSpPr>
          <p:nvPr>
            <p:ph type="body" sz="quarter" idx="12" hasCustomPrompt="1"/>
          </p:nvPr>
        </p:nvSpPr>
        <p:spPr>
          <a:xfrm>
            <a:off x="1827799" y="3082761"/>
            <a:ext cx="14632402" cy="1133639"/>
          </a:xfrm>
        </p:spPr>
        <p:txBody>
          <a:bodyPr anchor="t">
            <a:normAutofit/>
          </a:bodyPr>
          <a:lstStyle>
            <a:lvl1pPr algn="l">
              <a:spcBef>
                <a:spcPts val="0"/>
              </a:spcBef>
              <a:defRPr sz="2400"/>
            </a:lvl1pPr>
          </a:lstStyle>
          <a:p>
            <a:pPr lvl="0"/>
            <a:r>
              <a:rPr kumimoji="1" lang="ja-JP" altLang="en-US" dirty="0"/>
              <a:t>ここにテキストが入るよ</a:t>
            </a:r>
          </a:p>
        </p:txBody>
      </p:sp>
      <p:sp>
        <p:nvSpPr>
          <p:cNvPr id="9" name="テキスト プレースホルダー 7"/>
          <p:cNvSpPr>
            <a:spLocks noGrp="1"/>
          </p:cNvSpPr>
          <p:nvPr>
            <p:ph type="body" sz="quarter" idx="13" hasCustomPrompt="1"/>
          </p:nvPr>
        </p:nvSpPr>
        <p:spPr>
          <a:xfrm>
            <a:off x="1827799" y="2273300"/>
            <a:ext cx="14632402" cy="787400"/>
          </a:xfrm>
        </p:spPr>
        <p:txBody>
          <a:bodyPr anchor="b">
            <a:normAutofit/>
          </a:bodyPr>
          <a:lstStyle>
            <a:lvl1pPr algn="l">
              <a:lnSpc>
                <a:spcPct val="100000"/>
              </a:lnSpc>
              <a:spcBef>
                <a:spcPts val="0"/>
              </a:spcBef>
              <a:defRPr sz="3200">
                <a:solidFill>
                  <a:schemeClr val="accent1"/>
                </a:solidFill>
                <a:latin typeface="+mn-ea"/>
                <a:ea typeface="+mn-ea"/>
              </a:defRPr>
            </a:lvl1pPr>
          </a:lstStyle>
          <a:p>
            <a:pPr lvl="0"/>
            <a:r>
              <a:rPr kumimoji="1" lang="ja-JP" altLang="en-US" dirty="0"/>
              <a:t>ここに見出しが入るよ</a:t>
            </a:r>
          </a:p>
        </p:txBody>
      </p:sp>
      <p:sp>
        <p:nvSpPr>
          <p:cNvPr id="12" name="テキスト プレースホルダー 7"/>
          <p:cNvSpPr>
            <a:spLocks noGrp="1"/>
          </p:cNvSpPr>
          <p:nvPr>
            <p:ph type="body" sz="quarter" idx="14" hasCustomPrompt="1"/>
          </p:nvPr>
        </p:nvSpPr>
        <p:spPr>
          <a:xfrm>
            <a:off x="1827799" y="5400511"/>
            <a:ext cx="14632402" cy="1133639"/>
          </a:xfrm>
        </p:spPr>
        <p:txBody>
          <a:bodyPr anchor="t">
            <a:normAutofit/>
          </a:bodyPr>
          <a:lstStyle>
            <a:lvl1pPr algn="l">
              <a:spcBef>
                <a:spcPts val="0"/>
              </a:spcBef>
              <a:defRPr sz="2400"/>
            </a:lvl1pPr>
          </a:lstStyle>
          <a:p>
            <a:pPr lvl="0"/>
            <a:r>
              <a:rPr kumimoji="1" lang="ja-JP" altLang="en-US" dirty="0"/>
              <a:t>ここにテキストが入るよ</a:t>
            </a:r>
          </a:p>
        </p:txBody>
      </p:sp>
      <p:sp>
        <p:nvSpPr>
          <p:cNvPr id="13" name="テキスト プレースホルダー 7"/>
          <p:cNvSpPr>
            <a:spLocks noGrp="1"/>
          </p:cNvSpPr>
          <p:nvPr>
            <p:ph type="body" sz="quarter" idx="15" hasCustomPrompt="1"/>
          </p:nvPr>
        </p:nvSpPr>
        <p:spPr>
          <a:xfrm>
            <a:off x="1827799" y="4591050"/>
            <a:ext cx="14632402" cy="787400"/>
          </a:xfrm>
        </p:spPr>
        <p:txBody>
          <a:bodyPr anchor="b">
            <a:normAutofit/>
          </a:bodyPr>
          <a:lstStyle>
            <a:lvl1pPr algn="l">
              <a:lnSpc>
                <a:spcPct val="100000"/>
              </a:lnSpc>
              <a:spcBef>
                <a:spcPts val="0"/>
              </a:spcBef>
              <a:defRPr sz="3200">
                <a:solidFill>
                  <a:schemeClr val="accent1"/>
                </a:solidFill>
                <a:latin typeface="+mn-ea"/>
                <a:ea typeface="+mn-ea"/>
              </a:defRPr>
            </a:lvl1pPr>
          </a:lstStyle>
          <a:p>
            <a:pPr lvl="0"/>
            <a:r>
              <a:rPr kumimoji="1" lang="ja-JP" altLang="en-US" dirty="0"/>
              <a:t>ここに見出しが入るよ</a:t>
            </a:r>
          </a:p>
        </p:txBody>
      </p:sp>
      <p:sp>
        <p:nvSpPr>
          <p:cNvPr id="10" name="テキスト プレースホルダー 7"/>
          <p:cNvSpPr>
            <a:spLocks noGrp="1"/>
          </p:cNvSpPr>
          <p:nvPr>
            <p:ph type="body" sz="quarter" idx="16" hasCustomPrompt="1"/>
          </p:nvPr>
        </p:nvSpPr>
        <p:spPr>
          <a:xfrm>
            <a:off x="1827799" y="7718261"/>
            <a:ext cx="14632402" cy="1133639"/>
          </a:xfrm>
        </p:spPr>
        <p:txBody>
          <a:bodyPr anchor="t">
            <a:normAutofit/>
          </a:bodyPr>
          <a:lstStyle>
            <a:lvl1pPr algn="l">
              <a:spcBef>
                <a:spcPts val="0"/>
              </a:spcBef>
              <a:defRPr sz="2400"/>
            </a:lvl1pPr>
          </a:lstStyle>
          <a:p>
            <a:pPr lvl="0"/>
            <a:r>
              <a:rPr kumimoji="1" lang="ja-JP" altLang="en-US" dirty="0"/>
              <a:t>ここにテキストが入るよ</a:t>
            </a:r>
          </a:p>
        </p:txBody>
      </p:sp>
      <p:sp>
        <p:nvSpPr>
          <p:cNvPr id="11" name="テキスト プレースホルダー 7"/>
          <p:cNvSpPr>
            <a:spLocks noGrp="1"/>
          </p:cNvSpPr>
          <p:nvPr>
            <p:ph type="body" sz="quarter" idx="17" hasCustomPrompt="1"/>
          </p:nvPr>
        </p:nvSpPr>
        <p:spPr>
          <a:xfrm>
            <a:off x="1827799" y="6908800"/>
            <a:ext cx="14632402" cy="787400"/>
          </a:xfrm>
        </p:spPr>
        <p:txBody>
          <a:bodyPr anchor="b">
            <a:normAutofit/>
          </a:bodyPr>
          <a:lstStyle>
            <a:lvl1pPr algn="l">
              <a:lnSpc>
                <a:spcPct val="100000"/>
              </a:lnSpc>
              <a:spcBef>
                <a:spcPts val="0"/>
              </a:spcBef>
              <a:defRPr sz="3200">
                <a:solidFill>
                  <a:schemeClr val="accent1"/>
                </a:solidFill>
                <a:latin typeface="+mn-ea"/>
                <a:ea typeface="+mn-ea"/>
              </a:defRPr>
            </a:lvl1pPr>
          </a:lstStyle>
          <a:p>
            <a:pPr lvl="0"/>
            <a:r>
              <a:rPr kumimoji="1" lang="ja-JP" altLang="en-US" dirty="0"/>
              <a:t>ここに見出しが入るよ</a:t>
            </a:r>
          </a:p>
        </p:txBody>
      </p:sp>
    </p:spTree>
    <p:extLst>
      <p:ext uri="{BB962C8B-B14F-4D97-AF65-F5344CB8AC3E}">
        <p14:creationId xmlns:p14="http://schemas.microsoft.com/office/powerpoint/2010/main" val="2772751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2枚の画像、および見出しとテキスト">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p:txBody>
          <a:bodyPr/>
          <a:lstStyle/>
          <a:p>
            <a:r>
              <a:rPr kumimoji="1" lang="ja-JP" altLang="en-US" dirty="0"/>
              <a:t>スライドのタイトル</a:t>
            </a:r>
          </a:p>
        </p:txBody>
      </p:sp>
      <p:sp>
        <p:nvSpPr>
          <p:cNvPr id="3" name="フッター プレースホルダー 2"/>
          <p:cNvSpPr>
            <a:spLocks noGrp="1"/>
          </p:cNvSpPr>
          <p:nvPr>
            <p:ph type="ftr" sz="quarter" idx="10"/>
          </p:nvPr>
        </p:nvSpPr>
        <p:spPr/>
        <p:txBody>
          <a:bodyPr/>
          <a:lstStyle/>
          <a:p>
            <a:endParaRPr lang="en-US" dirty="0"/>
          </a:p>
        </p:txBody>
      </p:sp>
      <p:sp>
        <p:nvSpPr>
          <p:cNvPr id="4" name="スライド番号プレースホルダー 3"/>
          <p:cNvSpPr>
            <a:spLocks noGrp="1"/>
          </p:cNvSpPr>
          <p:nvPr>
            <p:ph type="sldNum" sz="quarter" idx="11"/>
          </p:nvPr>
        </p:nvSpPr>
        <p:spPr/>
        <p:txBody>
          <a:bodyPr/>
          <a:lstStyle/>
          <a:p>
            <a:fld id="{03EB59E2-90B9-4CD3-AC74-D672227E13C3}" type="slidenum">
              <a:rPr lang="en-US" smtClean="0"/>
              <a:pPr/>
              <a:t>‹#›</a:t>
            </a:fld>
            <a:endParaRPr lang="en-US" dirty="0"/>
          </a:p>
        </p:txBody>
      </p:sp>
      <p:sp>
        <p:nvSpPr>
          <p:cNvPr id="8" name="テキスト プレースホルダー 7"/>
          <p:cNvSpPr>
            <a:spLocks noGrp="1"/>
          </p:cNvSpPr>
          <p:nvPr>
            <p:ph type="body" sz="quarter" idx="12" hasCustomPrompt="1"/>
          </p:nvPr>
        </p:nvSpPr>
        <p:spPr>
          <a:xfrm>
            <a:off x="7416799" y="3500556"/>
            <a:ext cx="9043401" cy="1679740"/>
          </a:xfrm>
        </p:spPr>
        <p:txBody>
          <a:bodyPr anchor="t">
            <a:normAutofit/>
          </a:bodyPr>
          <a:lstStyle>
            <a:lvl1pPr algn="l">
              <a:spcBef>
                <a:spcPts val="0"/>
              </a:spcBef>
              <a:defRPr sz="2400"/>
            </a:lvl1pPr>
          </a:lstStyle>
          <a:p>
            <a:pPr lvl="0"/>
            <a:r>
              <a:rPr kumimoji="1" lang="ja-JP" altLang="en-US" dirty="0"/>
              <a:t>ここにテキストが入るよ</a:t>
            </a:r>
          </a:p>
        </p:txBody>
      </p:sp>
      <p:sp>
        <p:nvSpPr>
          <p:cNvPr id="9" name="テキスト プレースホルダー 7"/>
          <p:cNvSpPr>
            <a:spLocks noGrp="1"/>
          </p:cNvSpPr>
          <p:nvPr>
            <p:ph type="body" sz="quarter" idx="13" hasCustomPrompt="1"/>
          </p:nvPr>
        </p:nvSpPr>
        <p:spPr>
          <a:xfrm>
            <a:off x="7416799" y="2691095"/>
            <a:ext cx="9043401" cy="787400"/>
          </a:xfrm>
        </p:spPr>
        <p:txBody>
          <a:bodyPr anchor="b">
            <a:normAutofit/>
          </a:bodyPr>
          <a:lstStyle>
            <a:lvl1pPr algn="l">
              <a:lnSpc>
                <a:spcPct val="100000"/>
              </a:lnSpc>
              <a:spcBef>
                <a:spcPts val="0"/>
              </a:spcBef>
              <a:defRPr sz="3200">
                <a:solidFill>
                  <a:schemeClr val="accent1"/>
                </a:solidFill>
                <a:latin typeface="+mn-ea"/>
                <a:ea typeface="+mn-ea"/>
              </a:defRPr>
            </a:lvl1pPr>
          </a:lstStyle>
          <a:p>
            <a:pPr lvl="0"/>
            <a:r>
              <a:rPr kumimoji="1" lang="ja-JP" altLang="en-US" dirty="0"/>
              <a:t>ここに見出しが入るよ</a:t>
            </a:r>
          </a:p>
        </p:txBody>
      </p:sp>
      <p:sp>
        <p:nvSpPr>
          <p:cNvPr id="12" name="テキスト プレースホルダー 7"/>
          <p:cNvSpPr>
            <a:spLocks noGrp="1"/>
          </p:cNvSpPr>
          <p:nvPr>
            <p:ph type="body" sz="quarter" idx="14" hasCustomPrompt="1"/>
          </p:nvPr>
        </p:nvSpPr>
        <p:spPr>
          <a:xfrm>
            <a:off x="7416799" y="6941492"/>
            <a:ext cx="9043402" cy="1679740"/>
          </a:xfrm>
        </p:spPr>
        <p:txBody>
          <a:bodyPr anchor="t">
            <a:normAutofit/>
          </a:bodyPr>
          <a:lstStyle>
            <a:lvl1pPr algn="l">
              <a:spcBef>
                <a:spcPts val="0"/>
              </a:spcBef>
              <a:defRPr sz="2400"/>
            </a:lvl1pPr>
          </a:lstStyle>
          <a:p>
            <a:pPr lvl="0"/>
            <a:r>
              <a:rPr kumimoji="1" lang="ja-JP" altLang="en-US" dirty="0"/>
              <a:t>ここにテキストが入るよ</a:t>
            </a:r>
          </a:p>
        </p:txBody>
      </p:sp>
      <p:sp>
        <p:nvSpPr>
          <p:cNvPr id="13" name="テキスト プレースホルダー 7"/>
          <p:cNvSpPr>
            <a:spLocks noGrp="1"/>
          </p:cNvSpPr>
          <p:nvPr>
            <p:ph type="body" sz="quarter" idx="15" hasCustomPrompt="1"/>
          </p:nvPr>
        </p:nvSpPr>
        <p:spPr>
          <a:xfrm>
            <a:off x="7416799" y="6132031"/>
            <a:ext cx="9043402" cy="787400"/>
          </a:xfrm>
        </p:spPr>
        <p:txBody>
          <a:bodyPr anchor="b">
            <a:normAutofit/>
          </a:bodyPr>
          <a:lstStyle>
            <a:lvl1pPr algn="l">
              <a:lnSpc>
                <a:spcPct val="100000"/>
              </a:lnSpc>
              <a:spcBef>
                <a:spcPts val="0"/>
              </a:spcBef>
              <a:defRPr sz="3200">
                <a:solidFill>
                  <a:schemeClr val="accent1"/>
                </a:solidFill>
                <a:latin typeface="+mn-ea"/>
                <a:ea typeface="+mn-ea"/>
              </a:defRPr>
            </a:lvl1pPr>
          </a:lstStyle>
          <a:p>
            <a:pPr lvl="0"/>
            <a:r>
              <a:rPr kumimoji="1" lang="ja-JP" altLang="en-US" dirty="0"/>
              <a:t>ここに見出しが入るよ</a:t>
            </a:r>
          </a:p>
        </p:txBody>
      </p:sp>
      <p:sp>
        <p:nvSpPr>
          <p:cNvPr id="6" name="図プレースホルダー 5"/>
          <p:cNvSpPr>
            <a:spLocks noGrp="1"/>
          </p:cNvSpPr>
          <p:nvPr>
            <p:ph type="pic" sz="quarter" idx="16"/>
          </p:nvPr>
        </p:nvSpPr>
        <p:spPr>
          <a:xfrm>
            <a:off x="1816100" y="2424395"/>
            <a:ext cx="5372100" cy="3021806"/>
          </a:xfrm>
        </p:spPr>
        <p:txBody>
          <a:bodyPr/>
          <a:lstStyle/>
          <a:p>
            <a:r>
              <a:rPr kumimoji="1" lang="ja-JP" altLang="en-US"/>
              <a:t>アイコンをクリックして図を追加</a:t>
            </a:r>
          </a:p>
        </p:txBody>
      </p:sp>
      <p:sp>
        <p:nvSpPr>
          <p:cNvPr id="11" name="図プレースホルダー 5"/>
          <p:cNvSpPr>
            <a:spLocks noGrp="1"/>
          </p:cNvSpPr>
          <p:nvPr>
            <p:ph type="pic" sz="quarter" idx="17"/>
          </p:nvPr>
        </p:nvSpPr>
        <p:spPr>
          <a:xfrm>
            <a:off x="1816100" y="5865316"/>
            <a:ext cx="5372100" cy="3021806"/>
          </a:xfrm>
        </p:spPr>
        <p:txBody>
          <a:bodyPr/>
          <a:lstStyle/>
          <a:p>
            <a:r>
              <a:rPr kumimoji="1" lang="ja-JP" altLang="en-US"/>
              <a:t>アイコンをクリックして図を追加</a:t>
            </a:r>
          </a:p>
        </p:txBody>
      </p:sp>
    </p:spTree>
    <p:extLst>
      <p:ext uri="{BB962C8B-B14F-4D97-AF65-F5344CB8AC3E}">
        <p14:creationId xmlns:p14="http://schemas.microsoft.com/office/powerpoint/2010/main" val="1057635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93213" y="3270498"/>
            <a:ext cx="17336022" cy="1787940"/>
          </a:xfrm>
        </p:spPr>
        <p:txBody>
          <a:bodyPr anchor="b">
            <a:normAutofit/>
          </a:bodyPr>
          <a:lstStyle>
            <a:lvl1pPr algn="ctr">
              <a:defRPr sz="6600"/>
            </a:lvl1pPr>
          </a:lstStyle>
          <a:p>
            <a:r>
              <a:rPr kumimoji="1" lang="ja-JP" altLang="en-US" dirty="0"/>
              <a:t>プレゼンテーションのタイトル</a:t>
            </a:r>
          </a:p>
        </p:txBody>
      </p:sp>
      <p:sp>
        <p:nvSpPr>
          <p:cNvPr id="4" name="テキスト プレースホルダー 7"/>
          <p:cNvSpPr>
            <a:spLocks noGrp="1"/>
          </p:cNvSpPr>
          <p:nvPr>
            <p:ph type="body" sz="quarter" idx="12" hasCustomPrompt="1"/>
          </p:nvPr>
        </p:nvSpPr>
        <p:spPr>
          <a:xfrm>
            <a:off x="2742690" y="5430738"/>
            <a:ext cx="12802621" cy="1679740"/>
          </a:xfrm>
        </p:spPr>
        <p:txBody>
          <a:bodyPr anchor="t">
            <a:normAutofit/>
          </a:bodyPr>
          <a:lstStyle>
            <a:lvl1pPr algn="ctr">
              <a:spcBef>
                <a:spcPts val="0"/>
              </a:spcBef>
              <a:defRPr sz="2800">
                <a:latin typeface="+mj-ea"/>
                <a:ea typeface="+mj-ea"/>
              </a:defRPr>
            </a:lvl1pPr>
          </a:lstStyle>
          <a:p>
            <a:pPr lvl="0"/>
            <a:r>
              <a:rPr kumimoji="1" lang="ja-JP" altLang="en-US" dirty="0"/>
              <a:t>著者名、日付などを追加</a:t>
            </a:r>
          </a:p>
        </p:txBody>
      </p:sp>
      <p:cxnSp>
        <p:nvCxnSpPr>
          <p:cNvPr id="5" name="直線コネクタ 4">
            <a:extLst>
              <a:ext uri="{FF2B5EF4-FFF2-40B4-BE49-F238E27FC236}">
                <a16:creationId xmlns:a16="http://schemas.microsoft.com/office/drawing/2014/main" id="{078ED460-29DD-4F39-B6F3-AF3CDBB98CBC}"/>
              </a:ext>
            </a:extLst>
          </p:cNvPr>
          <p:cNvCxnSpPr/>
          <p:nvPr userDrawn="1"/>
        </p:nvCxnSpPr>
        <p:spPr>
          <a:xfrm>
            <a:off x="475989" y="5080062"/>
            <a:ext cx="17336022" cy="0"/>
          </a:xfrm>
          <a:prstGeom prst="line">
            <a:avLst/>
          </a:prstGeom>
          <a:ln w="79375">
            <a:solidFill>
              <a:schemeClr val="accent5">
                <a:lumMod val="40000"/>
                <a:lumOff val="60000"/>
                <a:alpha val="56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19527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正方形/長方形 9"/>
          <p:cNvSpPr/>
          <p:nvPr/>
        </p:nvSpPr>
        <p:spPr>
          <a:xfrm>
            <a:off x="17085501" y="9557359"/>
            <a:ext cx="726510" cy="72805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Placeholder 1"/>
          <p:cNvSpPr>
            <a:spLocks noGrp="1"/>
          </p:cNvSpPr>
          <p:nvPr>
            <p:ph type="title"/>
          </p:nvPr>
        </p:nvSpPr>
        <p:spPr>
          <a:xfrm>
            <a:off x="493213" y="147317"/>
            <a:ext cx="17336022" cy="1139868"/>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493213" y="1683660"/>
            <a:ext cx="17336022" cy="7580356"/>
          </a:xfrm>
          <a:prstGeom prst="rect">
            <a:avLst/>
          </a:prstGeom>
        </p:spPr>
        <p:txBody>
          <a:bodyPr vert="horz" lIns="91440" tIns="45720" rIns="91440" bIns="45720" rtlCol="0">
            <a:normAutofit/>
          </a:bodyPr>
          <a:lstStyle/>
          <a:p>
            <a:pPr lvl="0"/>
            <a:r>
              <a:rPr lang="ja-JP" altLang="en-US" dirty="0"/>
              <a:t>マスター テキストの書式設定</a:t>
            </a:r>
          </a:p>
        </p:txBody>
      </p:sp>
      <p:sp>
        <p:nvSpPr>
          <p:cNvPr id="5" name="Footer Placeholder 4"/>
          <p:cNvSpPr>
            <a:spLocks noGrp="1"/>
          </p:cNvSpPr>
          <p:nvPr>
            <p:ph type="ftr" sz="quarter" idx="3"/>
          </p:nvPr>
        </p:nvSpPr>
        <p:spPr>
          <a:xfrm>
            <a:off x="10717582" y="9608211"/>
            <a:ext cx="6172200" cy="547603"/>
          </a:xfrm>
          <a:prstGeom prst="rect">
            <a:avLst/>
          </a:prstGeom>
        </p:spPr>
        <p:txBody>
          <a:bodyPr vert="horz" lIns="91440" tIns="45720" rIns="91440" bIns="45720" rtlCol="0" anchor="ctr"/>
          <a:lstStyle>
            <a:lvl1pPr algn="r">
              <a:defRPr sz="1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7072975" y="9608211"/>
            <a:ext cx="739036" cy="547603"/>
          </a:xfrm>
          <a:prstGeom prst="rect">
            <a:avLst/>
          </a:prstGeom>
        </p:spPr>
        <p:txBody>
          <a:bodyPr vert="horz" lIns="91440" tIns="45720" rIns="91440" bIns="45720" rtlCol="0" anchor="ctr"/>
          <a:lstStyle>
            <a:lvl1pPr algn="ctr">
              <a:defRPr sz="2400">
                <a:solidFill>
                  <a:schemeClr val="bg1"/>
                </a:solidFill>
              </a:defRPr>
            </a:lvl1pPr>
          </a:lstStyle>
          <a:p>
            <a:fld id="{03EB59E2-90B9-4CD3-AC74-D672227E13C3}" type="slidenum">
              <a:rPr lang="en-US" smtClean="0"/>
              <a:pPr/>
              <a:t>‹#›</a:t>
            </a:fld>
            <a:endParaRPr lang="en-US" dirty="0"/>
          </a:p>
        </p:txBody>
      </p:sp>
      <p:cxnSp>
        <p:nvCxnSpPr>
          <p:cNvPr id="11" name="直線コネクタ 10">
            <a:extLst>
              <a:ext uri="{FF2B5EF4-FFF2-40B4-BE49-F238E27FC236}">
                <a16:creationId xmlns:a16="http://schemas.microsoft.com/office/drawing/2014/main" id="{D17231BE-BAFD-4C8D-A53B-001ED0092B07}"/>
              </a:ext>
            </a:extLst>
          </p:cNvPr>
          <p:cNvCxnSpPr/>
          <p:nvPr userDrawn="1"/>
        </p:nvCxnSpPr>
        <p:spPr>
          <a:xfrm>
            <a:off x="475989" y="1287185"/>
            <a:ext cx="17336022" cy="0"/>
          </a:xfrm>
          <a:prstGeom prst="line">
            <a:avLst/>
          </a:prstGeom>
          <a:ln w="79375">
            <a:solidFill>
              <a:schemeClr val="accent5">
                <a:lumMod val="40000"/>
                <a:lumOff val="60000"/>
                <a:alpha val="56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8273967"/>
      </p:ext>
    </p:extLst>
  </p:cSld>
  <p:clrMap bg1="lt1" tx1="dk1" bg2="lt2" tx2="dk2" accent1="accent1" accent2="accent2" accent3="accent3" accent4="accent4" accent5="accent5" accent6="accent6" hlink="hlink" folHlink="folHlink"/>
  <p:sldLayoutIdLst>
    <p:sldLayoutId id="2147483699" r:id="rId1"/>
    <p:sldLayoutId id="2147483701" r:id="rId2"/>
    <p:sldLayoutId id="2147483702" r:id="rId3"/>
    <p:sldLayoutId id="2147483703" r:id="rId4"/>
    <p:sldLayoutId id="2147483704" r:id="rId5"/>
  </p:sldLayoutIdLst>
  <p:hf hdr="0" dt="0"/>
  <p:txStyles>
    <p:titleStyle>
      <a:lvl1pPr algn="ctr" defTabSz="1371417" rtl="0" eaLnBrk="1" latinLnBrk="0" hangingPunct="1">
        <a:lnSpc>
          <a:spcPct val="90000"/>
        </a:lnSpc>
        <a:spcBef>
          <a:spcPct val="0"/>
        </a:spcBef>
        <a:buNone/>
        <a:defRPr kumimoji="1" sz="4800" kern="1200">
          <a:solidFill>
            <a:schemeClr val="accent1"/>
          </a:solidFill>
          <a:latin typeface="+mj-lt"/>
          <a:ea typeface="+mj-ea"/>
          <a:cs typeface="+mj-cs"/>
        </a:defRPr>
      </a:lvl1pPr>
    </p:titleStyle>
    <p:bodyStyle>
      <a:lvl1pPr marL="0" indent="0" algn="l" defTabSz="1371417" rtl="0" eaLnBrk="1" latinLnBrk="0" hangingPunct="1">
        <a:lnSpc>
          <a:spcPct val="130000"/>
        </a:lnSpc>
        <a:spcBef>
          <a:spcPts val="1200"/>
        </a:spcBef>
        <a:buFontTx/>
        <a:buNone/>
        <a:defRPr kumimoji="1"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kumimoji="1"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kumimoji="1"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kumimoji="1"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kumimoji="1"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kumimoji="1"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kumimoji="1"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kumimoji="1"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kumimoji="1" sz="2700" kern="1200">
          <a:solidFill>
            <a:schemeClr val="tx1"/>
          </a:solidFill>
          <a:latin typeface="+mn-lt"/>
          <a:ea typeface="+mn-ea"/>
          <a:cs typeface="+mn-cs"/>
        </a:defRPr>
      </a:lvl9pPr>
    </p:bodyStyle>
    <p:otherStyle>
      <a:defPPr>
        <a:defRPr lang="en-US"/>
      </a:defPPr>
      <a:lvl1pPr marL="0" algn="l" defTabSz="1371417" rtl="0" eaLnBrk="1" latinLnBrk="0" hangingPunct="1">
        <a:defRPr kumimoji="1" sz="2700" kern="1200">
          <a:solidFill>
            <a:schemeClr val="tx1"/>
          </a:solidFill>
          <a:latin typeface="+mn-lt"/>
          <a:ea typeface="+mn-ea"/>
          <a:cs typeface="+mn-cs"/>
        </a:defRPr>
      </a:lvl1pPr>
      <a:lvl2pPr marL="685709" algn="l" defTabSz="1371417" rtl="0" eaLnBrk="1" latinLnBrk="0" hangingPunct="1">
        <a:defRPr kumimoji="1" sz="2700" kern="1200">
          <a:solidFill>
            <a:schemeClr val="tx1"/>
          </a:solidFill>
          <a:latin typeface="+mn-lt"/>
          <a:ea typeface="+mn-ea"/>
          <a:cs typeface="+mn-cs"/>
        </a:defRPr>
      </a:lvl2pPr>
      <a:lvl3pPr marL="1371417" algn="l" defTabSz="1371417" rtl="0" eaLnBrk="1" latinLnBrk="0" hangingPunct="1">
        <a:defRPr kumimoji="1" sz="2700" kern="1200">
          <a:solidFill>
            <a:schemeClr val="tx1"/>
          </a:solidFill>
          <a:latin typeface="+mn-lt"/>
          <a:ea typeface="+mn-ea"/>
          <a:cs typeface="+mn-cs"/>
        </a:defRPr>
      </a:lvl3pPr>
      <a:lvl4pPr marL="2057126" algn="l" defTabSz="1371417" rtl="0" eaLnBrk="1" latinLnBrk="0" hangingPunct="1">
        <a:defRPr kumimoji="1" sz="2700" kern="1200">
          <a:solidFill>
            <a:schemeClr val="tx1"/>
          </a:solidFill>
          <a:latin typeface="+mn-lt"/>
          <a:ea typeface="+mn-ea"/>
          <a:cs typeface="+mn-cs"/>
        </a:defRPr>
      </a:lvl4pPr>
      <a:lvl5pPr marL="2742834" algn="l" defTabSz="1371417" rtl="0" eaLnBrk="1" latinLnBrk="0" hangingPunct="1">
        <a:defRPr kumimoji="1" sz="2700" kern="1200">
          <a:solidFill>
            <a:schemeClr val="tx1"/>
          </a:solidFill>
          <a:latin typeface="+mn-lt"/>
          <a:ea typeface="+mn-ea"/>
          <a:cs typeface="+mn-cs"/>
        </a:defRPr>
      </a:lvl5pPr>
      <a:lvl6pPr marL="3428543" algn="l" defTabSz="1371417" rtl="0" eaLnBrk="1" latinLnBrk="0" hangingPunct="1">
        <a:defRPr kumimoji="1" sz="2700" kern="1200">
          <a:solidFill>
            <a:schemeClr val="tx1"/>
          </a:solidFill>
          <a:latin typeface="+mn-lt"/>
          <a:ea typeface="+mn-ea"/>
          <a:cs typeface="+mn-cs"/>
        </a:defRPr>
      </a:lvl6pPr>
      <a:lvl7pPr marL="4114251" algn="l" defTabSz="1371417" rtl="0" eaLnBrk="1" latinLnBrk="0" hangingPunct="1">
        <a:defRPr kumimoji="1" sz="2700" kern="1200">
          <a:solidFill>
            <a:schemeClr val="tx1"/>
          </a:solidFill>
          <a:latin typeface="+mn-lt"/>
          <a:ea typeface="+mn-ea"/>
          <a:cs typeface="+mn-cs"/>
        </a:defRPr>
      </a:lvl7pPr>
      <a:lvl8pPr marL="4799960" algn="l" defTabSz="1371417" rtl="0" eaLnBrk="1" latinLnBrk="0" hangingPunct="1">
        <a:defRPr kumimoji="1" sz="2700" kern="1200">
          <a:solidFill>
            <a:schemeClr val="tx1"/>
          </a:solidFill>
          <a:latin typeface="+mn-lt"/>
          <a:ea typeface="+mn-ea"/>
          <a:cs typeface="+mn-cs"/>
        </a:defRPr>
      </a:lvl8pPr>
      <a:lvl9pPr marL="5485668" algn="l" defTabSz="1371417" rtl="0" eaLnBrk="1" latinLnBrk="0" hangingPunct="1">
        <a:defRPr kumimoji="1" sz="2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3213" y="488515"/>
            <a:ext cx="17336022" cy="1139868"/>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493213" y="2041742"/>
            <a:ext cx="17336022" cy="7222273"/>
          </a:xfrm>
          <a:prstGeom prst="rect">
            <a:avLst/>
          </a:prstGeom>
        </p:spPr>
        <p:txBody>
          <a:bodyPr vert="horz" lIns="91440" tIns="45720" rIns="91440" bIns="45720" rtlCol="0">
            <a:normAutofit/>
          </a:bodyPr>
          <a:lstStyle/>
          <a:p>
            <a:pPr lvl="0"/>
            <a:r>
              <a:rPr lang="ja-JP" altLang="en-US" dirty="0"/>
              <a:t>マスター テキストの書式設定</a:t>
            </a:r>
          </a:p>
        </p:txBody>
      </p:sp>
    </p:spTree>
    <p:extLst>
      <p:ext uri="{BB962C8B-B14F-4D97-AF65-F5344CB8AC3E}">
        <p14:creationId xmlns:p14="http://schemas.microsoft.com/office/powerpoint/2010/main" val="2656988434"/>
      </p:ext>
    </p:extLst>
  </p:cSld>
  <p:clrMap bg1="lt1" tx1="dk1" bg2="lt2" tx2="dk2" accent1="accent1" accent2="accent2" accent3="accent3" accent4="accent4" accent5="accent5" accent6="accent6" hlink="hlink" folHlink="folHlink"/>
  <p:sldLayoutIdLst>
    <p:sldLayoutId id="2147483706" r:id="rId1"/>
  </p:sldLayoutIdLst>
  <p:hf hdr="0" dt="0"/>
  <p:txStyles>
    <p:titleStyle>
      <a:lvl1pPr algn="l" defTabSz="1371417" rtl="0" eaLnBrk="1" latinLnBrk="0" hangingPunct="1">
        <a:lnSpc>
          <a:spcPct val="90000"/>
        </a:lnSpc>
        <a:spcBef>
          <a:spcPct val="0"/>
        </a:spcBef>
        <a:buNone/>
        <a:defRPr sz="4800" kern="1200">
          <a:solidFill>
            <a:schemeClr val="accent1"/>
          </a:solidFill>
          <a:latin typeface="+mj-lt"/>
          <a:ea typeface="+mj-ea"/>
          <a:cs typeface="+mj-cs"/>
        </a:defRPr>
      </a:lvl1pPr>
    </p:titleStyle>
    <p:bodyStyle>
      <a:lvl1pPr marL="0" indent="0" algn="l" defTabSz="1371417" rtl="0" eaLnBrk="1" latinLnBrk="0" hangingPunct="1">
        <a:lnSpc>
          <a:spcPct val="130000"/>
        </a:lnSpc>
        <a:spcBef>
          <a:spcPts val="1200"/>
        </a:spcBef>
        <a:buFontTx/>
        <a:buNone/>
        <a:defRPr sz="2400" kern="1200">
          <a:solidFill>
            <a:schemeClr val="tx2"/>
          </a:solidFill>
          <a:latin typeface="+mn-lt"/>
          <a:ea typeface="+mn-ea"/>
          <a:cs typeface="+mn-cs"/>
        </a:defRPr>
      </a:lvl1pPr>
      <a:lvl2pPr marL="685709" indent="0" algn="l" defTabSz="1371417" rtl="0" eaLnBrk="1" latinLnBrk="0" hangingPunct="1">
        <a:lnSpc>
          <a:spcPct val="90000"/>
        </a:lnSpc>
        <a:spcBef>
          <a:spcPts val="750"/>
        </a:spcBef>
        <a:buFontTx/>
        <a:buNone/>
        <a:defRPr sz="3600" kern="1200">
          <a:solidFill>
            <a:schemeClr val="tx1"/>
          </a:solidFill>
          <a:latin typeface="+mn-lt"/>
          <a:ea typeface="+mn-ea"/>
          <a:cs typeface="+mn-cs"/>
        </a:defRPr>
      </a:lvl2pPr>
      <a:lvl3pPr marL="1371417" indent="0" algn="l" defTabSz="1371417" rtl="0" eaLnBrk="1" latinLnBrk="0" hangingPunct="1">
        <a:lnSpc>
          <a:spcPct val="90000"/>
        </a:lnSpc>
        <a:spcBef>
          <a:spcPts val="750"/>
        </a:spcBef>
        <a:buFontTx/>
        <a:buNone/>
        <a:defRPr sz="3000" kern="1200">
          <a:solidFill>
            <a:schemeClr val="tx1"/>
          </a:solidFill>
          <a:latin typeface="+mn-lt"/>
          <a:ea typeface="+mn-ea"/>
          <a:cs typeface="+mn-cs"/>
        </a:defRPr>
      </a:lvl3pPr>
      <a:lvl4pPr marL="2057126"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4pPr>
      <a:lvl5pPr marL="2742835" indent="0" algn="l" defTabSz="1371417" rtl="0" eaLnBrk="1" latinLnBrk="0" hangingPunct="1">
        <a:lnSpc>
          <a:spcPct val="90000"/>
        </a:lnSpc>
        <a:spcBef>
          <a:spcPts val="750"/>
        </a:spcBef>
        <a:buFontTx/>
        <a:buNone/>
        <a:defRPr sz="2700" kern="1200">
          <a:solidFill>
            <a:schemeClr val="tx1"/>
          </a:solidFill>
          <a:latin typeface="+mn-lt"/>
          <a:ea typeface="+mn-ea"/>
          <a:cs typeface="+mn-cs"/>
        </a:defRPr>
      </a:lvl5pPr>
      <a:lvl6pPr marL="3771397"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106"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2814"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8523" indent="-342854" algn="l" defTabSz="1371417"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417" rtl="0" eaLnBrk="1" latinLnBrk="0" hangingPunct="1">
        <a:defRPr sz="2700" kern="1200">
          <a:solidFill>
            <a:schemeClr val="tx1"/>
          </a:solidFill>
          <a:latin typeface="+mn-lt"/>
          <a:ea typeface="+mn-ea"/>
          <a:cs typeface="+mn-cs"/>
        </a:defRPr>
      </a:lvl1pPr>
      <a:lvl2pPr marL="685709" algn="l" defTabSz="1371417" rtl="0" eaLnBrk="1" latinLnBrk="0" hangingPunct="1">
        <a:defRPr sz="2700" kern="1200">
          <a:solidFill>
            <a:schemeClr val="tx1"/>
          </a:solidFill>
          <a:latin typeface="+mn-lt"/>
          <a:ea typeface="+mn-ea"/>
          <a:cs typeface="+mn-cs"/>
        </a:defRPr>
      </a:lvl2pPr>
      <a:lvl3pPr marL="1371417" algn="l" defTabSz="1371417" rtl="0" eaLnBrk="1" latinLnBrk="0" hangingPunct="1">
        <a:defRPr sz="2700" kern="1200">
          <a:solidFill>
            <a:schemeClr val="tx1"/>
          </a:solidFill>
          <a:latin typeface="+mn-lt"/>
          <a:ea typeface="+mn-ea"/>
          <a:cs typeface="+mn-cs"/>
        </a:defRPr>
      </a:lvl3pPr>
      <a:lvl4pPr marL="2057126" algn="l" defTabSz="1371417" rtl="0" eaLnBrk="1" latinLnBrk="0" hangingPunct="1">
        <a:defRPr sz="2700" kern="1200">
          <a:solidFill>
            <a:schemeClr val="tx1"/>
          </a:solidFill>
          <a:latin typeface="+mn-lt"/>
          <a:ea typeface="+mn-ea"/>
          <a:cs typeface="+mn-cs"/>
        </a:defRPr>
      </a:lvl4pPr>
      <a:lvl5pPr marL="2742834" algn="l" defTabSz="1371417" rtl="0" eaLnBrk="1" latinLnBrk="0" hangingPunct="1">
        <a:defRPr sz="2700" kern="1200">
          <a:solidFill>
            <a:schemeClr val="tx1"/>
          </a:solidFill>
          <a:latin typeface="+mn-lt"/>
          <a:ea typeface="+mn-ea"/>
          <a:cs typeface="+mn-cs"/>
        </a:defRPr>
      </a:lvl5pPr>
      <a:lvl6pPr marL="3428543" algn="l" defTabSz="1371417" rtl="0" eaLnBrk="1" latinLnBrk="0" hangingPunct="1">
        <a:defRPr sz="2700" kern="1200">
          <a:solidFill>
            <a:schemeClr val="tx1"/>
          </a:solidFill>
          <a:latin typeface="+mn-lt"/>
          <a:ea typeface="+mn-ea"/>
          <a:cs typeface="+mn-cs"/>
        </a:defRPr>
      </a:lvl6pPr>
      <a:lvl7pPr marL="4114251" algn="l" defTabSz="1371417" rtl="0" eaLnBrk="1" latinLnBrk="0" hangingPunct="1">
        <a:defRPr sz="2700" kern="1200">
          <a:solidFill>
            <a:schemeClr val="tx1"/>
          </a:solidFill>
          <a:latin typeface="+mn-lt"/>
          <a:ea typeface="+mn-ea"/>
          <a:cs typeface="+mn-cs"/>
        </a:defRPr>
      </a:lvl7pPr>
      <a:lvl8pPr marL="4799960" algn="l" defTabSz="1371417" rtl="0" eaLnBrk="1" latinLnBrk="0" hangingPunct="1">
        <a:defRPr sz="2700" kern="1200">
          <a:solidFill>
            <a:schemeClr val="tx1"/>
          </a:solidFill>
          <a:latin typeface="+mn-lt"/>
          <a:ea typeface="+mn-ea"/>
          <a:cs typeface="+mn-cs"/>
        </a:defRPr>
      </a:lvl8pPr>
      <a:lvl9pPr marL="5485668" algn="l" defTabSz="1371417"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9D9B2B5E-5255-423D-830F-1D2604D7CF9F}"/>
              </a:ext>
            </a:extLst>
          </p:cNvPr>
          <p:cNvSpPr>
            <a:spLocks noGrp="1"/>
          </p:cNvSpPr>
          <p:nvPr>
            <p:ph type="title"/>
          </p:nvPr>
        </p:nvSpPr>
        <p:spPr/>
        <p:txBody>
          <a:bodyPr>
            <a:normAutofit/>
          </a:bodyPr>
          <a:lstStyle/>
          <a:p>
            <a:r>
              <a:rPr lang="ja-JP" altLang="en-US" dirty="0"/>
              <a:t>計算コストの低いバンドギャップ予測法の開発</a:t>
            </a:r>
          </a:p>
        </p:txBody>
      </p:sp>
      <p:sp>
        <p:nvSpPr>
          <p:cNvPr id="7" name="テキスト プレースホルダー 6">
            <a:extLst>
              <a:ext uri="{FF2B5EF4-FFF2-40B4-BE49-F238E27FC236}">
                <a16:creationId xmlns:a16="http://schemas.microsoft.com/office/drawing/2014/main" id="{C20C7B7C-C007-4B0C-8189-A86CD23970C8}"/>
              </a:ext>
            </a:extLst>
          </p:cNvPr>
          <p:cNvSpPr>
            <a:spLocks noGrp="1"/>
          </p:cNvSpPr>
          <p:nvPr>
            <p:ph type="body" sz="quarter" idx="12"/>
          </p:nvPr>
        </p:nvSpPr>
        <p:spPr/>
        <p:txBody>
          <a:bodyPr/>
          <a:lstStyle/>
          <a:p>
            <a:r>
              <a:rPr lang="ja-JP" altLang="en-US" dirty="0"/>
              <a:t>東京大学大学院　理学系研究科物理学専攻　修士</a:t>
            </a:r>
            <a:r>
              <a:rPr lang="en-US" altLang="ja-JP" dirty="0"/>
              <a:t>2</a:t>
            </a:r>
            <a:r>
              <a:rPr lang="ja-JP" altLang="en-US" dirty="0"/>
              <a:t>年　塚本　恭平</a:t>
            </a:r>
          </a:p>
        </p:txBody>
      </p:sp>
      <p:sp>
        <p:nvSpPr>
          <p:cNvPr id="4" name="スライド番号プレースホルダー 3">
            <a:extLst>
              <a:ext uri="{FF2B5EF4-FFF2-40B4-BE49-F238E27FC236}">
                <a16:creationId xmlns:a16="http://schemas.microsoft.com/office/drawing/2014/main" id="{F6AAA548-DB24-44ED-A28F-60D454EBB40A}"/>
              </a:ext>
            </a:extLst>
          </p:cNvPr>
          <p:cNvSpPr>
            <a:spLocks noGrp="1"/>
          </p:cNvSpPr>
          <p:nvPr>
            <p:ph type="sldNum" sz="quarter" idx="4294967295"/>
          </p:nvPr>
        </p:nvSpPr>
        <p:spPr>
          <a:xfrm>
            <a:off x="17549813" y="9607550"/>
            <a:ext cx="738187" cy="547688"/>
          </a:xfrm>
          <a:prstGeom prst="rect">
            <a:avLst/>
          </a:prstGeom>
        </p:spPr>
        <p:txBody>
          <a:bodyPr/>
          <a:lstStyle/>
          <a:p>
            <a:fld id="{03EB59E2-90B9-4CD3-AC74-D672227E13C3}" type="slidenum">
              <a:rPr lang="en-US" smtClean="0"/>
              <a:pPr/>
              <a:t>1</a:t>
            </a:fld>
            <a:endParaRPr lang="en-US" dirty="0"/>
          </a:p>
        </p:txBody>
      </p:sp>
    </p:spTree>
    <p:extLst>
      <p:ext uri="{BB962C8B-B14F-4D97-AF65-F5344CB8AC3E}">
        <p14:creationId xmlns:p14="http://schemas.microsoft.com/office/powerpoint/2010/main" val="3653035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5C3D15-96BB-8172-467D-0DEF2045F955}"/>
              </a:ext>
            </a:extLst>
          </p:cNvPr>
          <p:cNvSpPr>
            <a:spLocks noGrp="1"/>
          </p:cNvSpPr>
          <p:nvPr>
            <p:ph type="title"/>
          </p:nvPr>
        </p:nvSpPr>
        <p:spPr/>
        <p:txBody>
          <a:bodyPr/>
          <a:lstStyle/>
          <a:p>
            <a:r>
              <a:rPr kumimoji="1" lang="ja-JP" altLang="en-US" dirty="0"/>
              <a:t>計算時間の評価</a:t>
            </a:r>
          </a:p>
        </p:txBody>
      </p:sp>
      <p:sp>
        <p:nvSpPr>
          <p:cNvPr id="3" name="フッター プレースホルダー 2">
            <a:extLst>
              <a:ext uri="{FF2B5EF4-FFF2-40B4-BE49-F238E27FC236}">
                <a16:creationId xmlns:a16="http://schemas.microsoft.com/office/drawing/2014/main" id="{2FF19812-958F-0B40-1A04-E3DE5B73EF58}"/>
              </a:ext>
            </a:extLst>
          </p:cNvPr>
          <p:cNvSpPr>
            <a:spLocks noGrp="1"/>
          </p:cNvSpPr>
          <p:nvPr>
            <p:ph type="ftr" sz="quarter" idx="10"/>
          </p:nvPr>
        </p:nvSpPr>
        <p:spPr/>
        <p:txBody>
          <a:bodyPr/>
          <a:lstStyle/>
          <a:p>
            <a:endParaRPr lang="en-US" dirty="0"/>
          </a:p>
        </p:txBody>
      </p:sp>
      <p:sp>
        <p:nvSpPr>
          <p:cNvPr id="4" name="スライド番号プレースホルダー 3">
            <a:extLst>
              <a:ext uri="{FF2B5EF4-FFF2-40B4-BE49-F238E27FC236}">
                <a16:creationId xmlns:a16="http://schemas.microsoft.com/office/drawing/2014/main" id="{787BD404-5F7A-C201-F99C-0628CF12A986}"/>
              </a:ext>
            </a:extLst>
          </p:cNvPr>
          <p:cNvSpPr>
            <a:spLocks noGrp="1"/>
          </p:cNvSpPr>
          <p:nvPr>
            <p:ph type="sldNum" sz="quarter" idx="11"/>
          </p:nvPr>
        </p:nvSpPr>
        <p:spPr/>
        <p:txBody>
          <a:bodyPr/>
          <a:lstStyle/>
          <a:p>
            <a:fld id="{03EB59E2-90B9-4CD3-AC74-D672227E13C3}" type="slidenum">
              <a:rPr lang="en-US" smtClean="0"/>
              <a:pPr/>
              <a:t>10</a:t>
            </a:fld>
            <a:endParaRPr lang="en-US" dirty="0"/>
          </a:p>
        </p:txBody>
      </p:sp>
      <p:sp>
        <p:nvSpPr>
          <p:cNvPr id="5" name="テキスト プレースホルダー 4">
            <a:extLst>
              <a:ext uri="{FF2B5EF4-FFF2-40B4-BE49-F238E27FC236}">
                <a16:creationId xmlns:a16="http://schemas.microsoft.com/office/drawing/2014/main" id="{F7F5C4B8-AEE7-CB05-0E22-0F1726DCFE08}"/>
              </a:ext>
            </a:extLst>
          </p:cNvPr>
          <p:cNvSpPr>
            <a:spLocks noGrp="1"/>
          </p:cNvSpPr>
          <p:nvPr>
            <p:ph type="body" sz="quarter" idx="12"/>
          </p:nvPr>
        </p:nvSpPr>
        <p:spPr>
          <a:xfrm>
            <a:off x="663620" y="3789703"/>
            <a:ext cx="7145837" cy="7642963"/>
          </a:xfrm>
        </p:spPr>
        <p:txBody>
          <a:bodyPr/>
          <a:lstStyle/>
          <a:p>
            <a:pPr marL="457200" indent="-457200">
              <a:buFont typeface="Arial" panose="020B0604020202020204" pitchFamily="34" charset="0"/>
              <a:buChar char="•"/>
            </a:pPr>
            <a:r>
              <a:rPr kumimoji="1" lang="ja-JP" altLang="en-US" dirty="0"/>
              <a:t>シリコンに対して、今回の手法を適用するのにかかる時間</a:t>
            </a:r>
            <a:r>
              <a:rPr lang="ja-JP" altLang="en-US" dirty="0"/>
              <a:t>は</a:t>
            </a:r>
            <a:r>
              <a:rPr lang="en-US" altLang="ja-JP" dirty="0"/>
              <a:t>HSE</a:t>
            </a:r>
            <a:r>
              <a:rPr lang="ja-JP" altLang="en-US" dirty="0"/>
              <a:t>汎関数の手法を適用するのにかかる時間の半分以下であった。</a:t>
            </a:r>
            <a:endParaRPr lang="en-US" altLang="ja-JP" dirty="0"/>
          </a:p>
          <a:p>
            <a:pPr marL="457200" indent="-457200">
              <a:buFont typeface="Arial" panose="020B0604020202020204" pitchFamily="34" charset="0"/>
              <a:buChar char="•"/>
            </a:pPr>
            <a:r>
              <a:rPr lang="ja-JP" altLang="en-US" dirty="0"/>
              <a:t>計算コストは電子の数が大きくなればなるほど大きくなるため、より複雑な物質に対しては、この差はより大きくなると考えられる。</a:t>
            </a:r>
            <a:endParaRPr lang="en-US" altLang="ja-JP" dirty="0"/>
          </a:p>
          <a:p>
            <a:pPr marL="457200" indent="-457200">
              <a:buFont typeface="Arial" panose="020B0604020202020204" pitchFamily="34" charset="0"/>
              <a:buChar char="•"/>
            </a:pPr>
            <a:endParaRPr kumimoji="1" lang="ja-JP" altLang="en-US" dirty="0"/>
          </a:p>
        </p:txBody>
      </p:sp>
      <p:pic>
        <p:nvPicPr>
          <p:cNvPr id="7" name="図 6">
            <a:extLst>
              <a:ext uri="{FF2B5EF4-FFF2-40B4-BE49-F238E27FC236}">
                <a16:creationId xmlns:a16="http://schemas.microsoft.com/office/drawing/2014/main" id="{1C0DD63E-472C-07B3-F5FF-1C8AD00175D5}"/>
              </a:ext>
            </a:extLst>
          </p:cNvPr>
          <p:cNvPicPr>
            <a:picLocks noChangeAspect="1"/>
          </p:cNvPicPr>
          <p:nvPr/>
        </p:nvPicPr>
        <p:blipFill>
          <a:blip r:embed="rId2"/>
          <a:stretch>
            <a:fillRect/>
          </a:stretch>
        </p:blipFill>
        <p:spPr>
          <a:xfrm>
            <a:off x="8972551" y="2659858"/>
            <a:ext cx="7281862" cy="4697412"/>
          </a:xfrm>
          <a:prstGeom prst="rect">
            <a:avLst/>
          </a:prstGeom>
        </p:spPr>
      </p:pic>
      <p:sp>
        <p:nvSpPr>
          <p:cNvPr id="8" name="テキスト ボックス 7">
            <a:extLst>
              <a:ext uri="{FF2B5EF4-FFF2-40B4-BE49-F238E27FC236}">
                <a16:creationId xmlns:a16="http://schemas.microsoft.com/office/drawing/2014/main" id="{E2CA327A-5EC3-948D-D33F-9F6A76BAF32D}"/>
              </a:ext>
            </a:extLst>
          </p:cNvPr>
          <p:cNvSpPr txBox="1"/>
          <p:nvPr/>
        </p:nvSpPr>
        <p:spPr>
          <a:xfrm>
            <a:off x="10820400" y="2152027"/>
            <a:ext cx="5143500" cy="507831"/>
          </a:xfrm>
          <a:prstGeom prst="rect">
            <a:avLst/>
          </a:prstGeom>
          <a:noFill/>
        </p:spPr>
        <p:txBody>
          <a:bodyPr wrap="square" rtlCol="0">
            <a:spAutoFit/>
          </a:bodyPr>
          <a:lstStyle/>
          <a:p>
            <a:r>
              <a:rPr kumimoji="1" lang="ja-JP" altLang="en-US" dirty="0"/>
              <a:t>シリコンの計算にかかった時間</a:t>
            </a:r>
          </a:p>
        </p:txBody>
      </p:sp>
      <p:sp>
        <p:nvSpPr>
          <p:cNvPr id="9" name="テキスト ボックス 8">
            <a:extLst>
              <a:ext uri="{FF2B5EF4-FFF2-40B4-BE49-F238E27FC236}">
                <a16:creationId xmlns:a16="http://schemas.microsoft.com/office/drawing/2014/main" id="{83D840A5-DB0F-15A9-3380-F9229BEA8DAC}"/>
              </a:ext>
            </a:extLst>
          </p:cNvPr>
          <p:cNvSpPr txBox="1"/>
          <p:nvPr/>
        </p:nvSpPr>
        <p:spPr>
          <a:xfrm>
            <a:off x="13792200" y="7357270"/>
            <a:ext cx="2800350" cy="507831"/>
          </a:xfrm>
          <a:prstGeom prst="rect">
            <a:avLst/>
          </a:prstGeom>
          <a:noFill/>
        </p:spPr>
        <p:txBody>
          <a:bodyPr wrap="square" rtlCol="0">
            <a:spAutoFit/>
          </a:bodyPr>
          <a:lstStyle/>
          <a:p>
            <a:r>
              <a:rPr kumimoji="1" lang="ja-JP" altLang="en-US" dirty="0"/>
              <a:t>誘電定数</a:t>
            </a:r>
          </a:p>
        </p:txBody>
      </p:sp>
    </p:spTree>
    <p:extLst>
      <p:ext uri="{BB962C8B-B14F-4D97-AF65-F5344CB8AC3E}">
        <p14:creationId xmlns:p14="http://schemas.microsoft.com/office/powerpoint/2010/main" val="386871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D33CD4-4ED2-05EA-5E38-C48586825B65}"/>
              </a:ext>
            </a:extLst>
          </p:cNvPr>
          <p:cNvSpPr>
            <a:spLocks noGrp="1"/>
          </p:cNvSpPr>
          <p:nvPr>
            <p:ph type="title"/>
          </p:nvPr>
        </p:nvSpPr>
        <p:spPr/>
        <p:txBody>
          <a:bodyPr/>
          <a:lstStyle/>
          <a:p>
            <a:r>
              <a:rPr kumimoji="1" lang="ja-JP" altLang="en-US" dirty="0"/>
              <a:t>まとめと今後の展望</a:t>
            </a:r>
          </a:p>
        </p:txBody>
      </p:sp>
      <p:sp>
        <p:nvSpPr>
          <p:cNvPr id="3" name="フッター プレースホルダー 2">
            <a:extLst>
              <a:ext uri="{FF2B5EF4-FFF2-40B4-BE49-F238E27FC236}">
                <a16:creationId xmlns:a16="http://schemas.microsoft.com/office/drawing/2014/main" id="{F33D2D2E-90C5-6CE4-48BC-04BF34EBAB60}"/>
              </a:ext>
            </a:extLst>
          </p:cNvPr>
          <p:cNvSpPr>
            <a:spLocks noGrp="1"/>
          </p:cNvSpPr>
          <p:nvPr>
            <p:ph type="ftr" sz="quarter" idx="10"/>
          </p:nvPr>
        </p:nvSpPr>
        <p:spPr/>
        <p:txBody>
          <a:bodyPr/>
          <a:lstStyle/>
          <a:p>
            <a:endParaRPr lang="en-US" dirty="0"/>
          </a:p>
        </p:txBody>
      </p:sp>
      <p:sp>
        <p:nvSpPr>
          <p:cNvPr id="4" name="スライド番号プレースホルダー 3">
            <a:extLst>
              <a:ext uri="{FF2B5EF4-FFF2-40B4-BE49-F238E27FC236}">
                <a16:creationId xmlns:a16="http://schemas.microsoft.com/office/drawing/2014/main" id="{70A1EC20-006D-4BED-FCCA-F8AAE616F296}"/>
              </a:ext>
            </a:extLst>
          </p:cNvPr>
          <p:cNvSpPr>
            <a:spLocks noGrp="1"/>
          </p:cNvSpPr>
          <p:nvPr>
            <p:ph type="sldNum" sz="quarter" idx="11"/>
          </p:nvPr>
        </p:nvSpPr>
        <p:spPr/>
        <p:txBody>
          <a:bodyPr/>
          <a:lstStyle/>
          <a:p>
            <a:fld id="{03EB59E2-90B9-4CD3-AC74-D672227E13C3}" type="slidenum">
              <a:rPr lang="en-US" smtClean="0"/>
              <a:pPr/>
              <a:t>11</a:t>
            </a:fld>
            <a:endParaRPr lang="en-US" dirty="0"/>
          </a:p>
        </p:txBody>
      </p:sp>
      <p:sp>
        <p:nvSpPr>
          <p:cNvPr id="5" name="テキスト プレースホルダー 4">
            <a:extLst>
              <a:ext uri="{FF2B5EF4-FFF2-40B4-BE49-F238E27FC236}">
                <a16:creationId xmlns:a16="http://schemas.microsoft.com/office/drawing/2014/main" id="{D743B84B-829F-9896-C84C-F581A35A0132}"/>
              </a:ext>
            </a:extLst>
          </p:cNvPr>
          <p:cNvSpPr>
            <a:spLocks noGrp="1"/>
          </p:cNvSpPr>
          <p:nvPr>
            <p:ph type="body" sz="quarter" idx="12"/>
          </p:nvPr>
        </p:nvSpPr>
        <p:spPr/>
        <p:txBody>
          <a:bodyPr/>
          <a:lstStyle/>
          <a:p>
            <a:r>
              <a:rPr kumimoji="1" lang="ja-JP" altLang="en-US" dirty="0">
                <a:solidFill>
                  <a:schemeClr val="accent1"/>
                </a:solidFill>
              </a:rPr>
              <a:t>まとめ</a:t>
            </a:r>
            <a:endParaRPr kumimoji="1" lang="en-US" altLang="ja-JP" dirty="0">
              <a:solidFill>
                <a:schemeClr val="accent1"/>
              </a:solidFill>
            </a:endParaRPr>
          </a:p>
          <a:p>
            <a:pPr marL="457200" indent="-457200">
              <a:buFont typeface="Arial" panose="020B0604020202020204" pitchFamily="34" charset="0"/>
              <a:buChar char="•"/>
            </a:pPr>
            <a:r>
              <a:rPr kumimoji="1" lang="ja-JP" altLang="en-US" dirty="0"/>
              <a:t>計算コストと精度のバランスがとれ、かつバンドギャップ以外の性質に対しても有効な手法を目指し、誘電定数を用いたバンドギャップ予測</a:t>
            </a:r>
            <a:r>
              <a:rPr lang="ja-JP" altLang="en-US" dirty="0"/>
              <a:t>を行った。</a:t>
            </a:r>
            <a:endParaRPr kumimoji="1" lang="en-US" altLang="ja-JP" dirty="0"/>
          </a:p>
          <a:p>
            <a:pPr marL="457200" indent="-457200">
              <a:buFont typeface="Arial" panose="020B0604020202020204" pitchFamily="34" charset="0"/>
              <a:buChar char="•"/>
            </a:pPr>
            <a:r>
              <a:rPr lang="ja-JP" altLang="en-US" dirty="0"/>
              <a:t>今回計算した</a:t>
            </a:r>
            <a:r>
              <a:rPr lang="en-US" altLang="ja-JP" dirty="0"/>
              <a:t>29</a:t>
            </a:r>
            <a:r>
              <a:rPr lang="ja-JP" altLang="en-US" dirty="0"/>
              <a:t>個のデータに対して、</a:t>
            </a:r>
            <a:r>
              <a:rPr lang="en-US" altLang="ja-JP" dirty="0"/>
              <a:t>1</a:t>
            </a:r>
            <a:r>
              <a:rPr lang="ja-JP" altLang="en-US" dirty="0"/>
              <a:t>個抜き交差検証法を用いて精度を評価したところ、</a:t>
            </a:r>
            <a:r>
              <a:rPr lang="en-US" altLang="ja-JP" dirty="0"/>
              <a:t>MAE</a:t>
            </a:r>
            <a:r>
              <a:rPr lang="ja-JP" altLang="en-US" dirty="0"/>
              <a:t>、</a:t>
            </a:r>
            <a:r>
              <a:rPr lang="en-US" altLang="ja-JP" dirty="0"/>
              <a:t>MSE</a:t>
            </a:r>
            <a:r>
              <a:rPr lang="ja-JP" altLang="en-US" dirty="0"/>
              <a:t>は</a:t>
            </a:r>
            <a:r>
              <a:rPr lang="en-US" altLang="ja-JP" dirty="0"/>
              <a:t>HSE</a:t>
            </a:r>
            <a:r>
              <a:rPr lang="ja-JP" altLang="en-US" dirty="0"/>
              <a:t>汎関数法や</a:t>
            </a:r>
            <a:r>
              <a:rPr lang="en-US" altLang="ja-JP" dirty="0"/>
              <a:t>MBJ</a:t>
            </a:r>
            <a:r>
              <a:rPr lang="ja-JP" altLang="en-US" dirty="0"/>
              <a:t>ポテンシャル法に比べて良くなり、</a:t>
            </a:r>
            <a:r>
              <a:rPr lang="en-US" altLang="ja-JP" dirty="0"/>
              <a:t>MAPE</a:t>
            </a:r>
            <a:r>
              <a:rPr lang="ja-JP" altLang="en-US" dirty="0"/>
              <a:t>は同程度となった。</a:t>
            </a:r>
            <a:endParaRPr lang="en-US" altLang="ja-JP" dirty="0"/>
          </a:p>
          <a:p>
            <a:pPr marL="457200" indent="-457200">
              <a:buFont typeface="Arial" panose="020B0604020202020204" pitchFamily="34" charset="0"/>
              <a:buChar char="•"/>
            </a:pPr>
            <a:r>
              <a:rPr lang="ja-JP" altLang="en-US" dirty="0"/>
              <a:t>計算時間については、シリコンについて、</a:t>
            </a:r>
            <a:r>
              <a:rPr lang="en-US" altLang="ja-JP" dirty="0"/>
              <a:t>HSE</a:t>
            </a:r>
            <a:r>
              <a:rPr lang="ja-JP" altLang="en-US" dirty="0"/>
              <a:t>汎関数法の半分以下となった。</a:t>
            </a:r>
            <a:endParaRPr lang="en-US" altLang="ja-JP" dirty="0"/>
          </a:p>
          <a:p>
            <a:endParaRPr lang="en-US" altLang="ja-JP" dirty="0"/>
          </a:p>
          <a:p>
            <a:r>
              <a:rPr lang="ja-JP" altLang="en-US" dirty="0">
                <a:solidFill>
                  <a:schemeClr val="accent1"/>
                </a:solidFill>
              </a:rPr>
              <a:t>展望</a:t>
            </a:r>
            <a:endParaRPr lang="en-US" altLang="ja-JP" dirty="0">
              <a:solidFill>
                <a:schemeClr val="accent1"/>
              </a:solidFill>
            </a:endParaRPr>
          </a:p>
          <a:p>
            <a:pPr marL="457200" indent="-457200">
              <a:buFont typeface="Arial" panose="020B0604020202020204" pitchFamily="34" charset="0"/>
              <a:buChar char="•"/>
            </a:pPr>
            <a:r>
              <a:rPr lang="ja-JP" altLang="en-US" dirty="0"/>
              <a:t>精度の評価に関しては、様々な物質に適用できるのかを調べるために、データ数をもっと増やすべきである。</a:t>
            </a:r>
            <a:endParaRPr lang="en-US" altLang="ja-JP" dirty="0"/>
          </a:p>
          <a:p>
            <a:pPr marL="457200" indent="-457200">
              <a:buFont typeface="Arial" panose="020B0604020202020204" pitchFamily="34" charset="0"/>
              <a:buChar char="•"/>
            </a:pPr>
            <a:r>
              <a:rPr lang="ja-JP" altLang="en-US" dirty="0"/>
              <a:t>誘電定数を正しく評価することが出来れば、バンドギャップの精度良い予測につながるが、一般化勾配近似で</a:t>
            </a:r>
            <a:br>
              <a:rPr lang="en-US" altLang="ja-JP" dirty="0"/>
            </a:br>
            <a:r>
              <a:rPr lang="ja-JP" altLang="en-US" dirty="0"/>
              <a:t>計算した誘電定数は、実験値の誘電定数に比べて</a:t>
            </a:r>
            <a:r>
              <a:rPr lang="en-US" altLang="ja-JP" dirty="0"/>
              <a:t>20%</a:t>
            </a:r>
            <a:r>
              <a:rPr lang="ja-JP" altLang="en-US" dirty="0"/>
              <a:t>から</a:t>
            </a:r>
            <a:r>
              <a:rPr lang="en-US" altLang="ja-JP" dirty="0"/>
              <a:t>30%</a:t>
            </a:r>
            <a:r>
              <a:rPr lang="ja-JP" altLang="en-US" dirty="0"/>
              <a:t>ほど過大評価している。この原因をより詳しく</a:t>
            </a:r>
            <a:br>
              <a:rPr lang="en-US" altLang="ja-JP" dirty="0"/>
            </a:br>
            <a:r>
              <a:rPr lang="ja-JP" altLang="en-US" dirty="0"/>
              <a:t>理解するために、現実の系をモデル化した系（</a:t>
            </a:r>
            <a:r>
              <a:rPr lang="en-US" altLang="ja-JP" dirty="0"/>
              <a:t>Hubbard</a:t>
            </a:r>
            <a:r>
              <a:rPr lang="ja-JP" altLang="en-US" dirty="0"/>
              <a:t>モデル）において厳密な</a:t>
            </a:r>
            <a:r>
              <a:rPr lang="en-US" altLang="ja-JP" dirty="0"/>
              <a:t>DFT</a:t>
            </a:r>
            <a:r>
              <a:rPr lang="ja-JP" altLang="en-US" dirty="0"/>
              <a:t>計算を行うことが出来ればと考えている。</a:t>
            </a:r>
            <a:endParaRPr lang="en-US" altLang="ja-JP" dirty="0"/>
          </a:p>
        </p:txBody>
      </p:sp>
    </p:spTree>
    <p:extLst>
      <p:ext uri="{BB962C8B-B14F-4D97-AF65-F5344CB8AC3E}">
        <p14:creationId xmlns:p14="http://schemas.microsoft.com/office/powerpoint/2010/main" val="3979449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ADDBAE-22FC-43EC-B4ED-D189998D057F}"/>
              </a:ext>
            </a:extLst>
          </p:cNvPr>
          <p:cNvSpPr>
            <a:spLocks noGrp="1"/>
          </p:cNvSpPr>
          <p:nvPr>
            <p:ph type="title"/>
          </p:nvPr>
        </p:nvSpPr>
        <p:spPr/>
        <p:txBody>
          <a:bodyPr/>
          <a:lstStyle/>
          <a:p>
            <a:r>
              <a:rPr kumimoji="1" lang="ja-JP" altLang="en-US" dirty="0"/>
              <a:t>バンドギャップとは？</a:t>
            </a:r>
          </a:p>
        </p:txBody>
      </p:sp>
      <p:sp>
        <p:nvSpPr>
          <p:cNvPr id="3" name="フッター プレースホルダー 2">
            <a:extLst>
              <a:ext uri="{FF2B5EF4-FFF2-40B4-BE49-F238E27FC236}">
                <a16:creationId xmlns:a16="http://schemas.microsoft.com/office/drawing/2014/main" id="{FD8B7E92-7106-4809-988B-FF569254CBE0}"/>
              </a:ext>
            </a:extLst>
          </p:cNvPr>
          <p:cNvSpPr>
            <a:spLocks noGrp="1"/>
          </p:cNvSpPr>
          <p:nvPr>
            <p:ph type="ftr" sz="quarter" idx="10"/>
          </p:nvPr>
        </p:nvSpPr>
        <p:spPr/>
        <p:txBody>
          <a:bodyPr/>
          <a:lstStyle/>
          <a:p>
            <a:endParaRPr lang="en-US" dirty="0"/>
          </a:p>
        </p:txBody>
      </p:sp>
      <p:sp>
        <p:nvSpPr>
          <p:cNvPr id="4" name="スライド番号プレースホルダー 3">
            <a:extLst>
              <a:ext uri="{FF2B5EF4-FFF2-40B4-BE49-F238E27FC236}">
                <a16:creationId xmlns:a16="http://schemas.microsoft.com/office/drawing/2014/main" id="{DA3B6168-6F53-4E58-B9DC-00FE34536224}"/>
              </a:ext>
            </a:extLst>
          </p:cNvPr>
          <p:cNvSpPr>
            <a:spLocks noGrp="1"/>
          </p:cNvSpPr>
          <p:nvPr>
            <p:ph type="sldNum" sz="quarter" idx="11"/>
          </p:nvPr>
        </p:nvSpPr>
        <p:spPr/>
        <p:txBody>
          <a:bodyPr/>
          <a:lstStyle/>
          <a:p>
            <a:fld id="{03EB59E2-90B9-4CD3-AC74-D672227E13C3}" type="slidenum">
              <a:rPr lang="en-US" smtClean="0"/>
              <a:pPr/>
              <a:t>2</a:t>
            </a:fld>
            <a:endParaRPr lang="en-US" dirty="0"/>
          </a:p>
        </p:txBody>
      </p:sp>
      <p:cxnSp>
        <p:nvCxnSpPr>
          <p:cNvPr id="9" name="直線矢印コネクタ 8">
            <a:extLst>
              <a:ext uri="{FF2B5EF4-FFF2-40B4-BE49-F238E27FC236}">
                <a16:creationId xmlns:a16="http://schemas.microsoft.com/office/drawing/2014/main" id="{0191BFFF-C0CD-66B6-79A1-BD69F4D2C476}"/>
              </a:ext>
            </a:extLst>
          </p:cNvPr>
          <p:cNvCxnSpPr/>
          <p:nvPr/>
        </p:nvCxnSpPr>
        <p:spPr>
          <a:xfrm flipV="1">
            <a:off x="3204434" y="2783093"/>
            <a:ext cx="0" cy="5629835"/>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11" name="フリーフォーム: 図形 10">
            <a:extLst>
              <a:ext uri="{FF2B5EF4-FFF2-40B4-BE49-F238E27FC236}">
                <a16:creationId xmlns:a16="http://schemas.microsoft.com/office/drawing/2014/main" id="{28611674-D8FB-3C31-9AC2-EB6E07A47347}"/>
              </a:ext>
            </a:extLst>
          </p:cNvPr>
          <p:cNvSpPr/>
          <p:nvPr/>
        </p:nvSpPr>
        <p:spPr>
          <a:xfrm>
            <a:off x="3222364" y="2577030"/>
            <a:ext cx="2384612" cy="1238437"/>
          </a:xfrm>
          <a:custGeom>
            <a:avLst/>
            <a:gdLst>
              <a:gd name="connsiteX0" fmla="*/ 0 w 2384612"/>
              <a:gd name="connsiteY0" fmla="*/ 1237130 h 1238437"/>
              <a:gd name="connsiteX1" fmla="*/ 1380565 w 2384612"/>
              <a:gd name="connsiteY1" fmla="*/ 1039906 h 1238437"/>
              <a:gd name="connsiteX2" fmla="*/ 2384612 w 2384612"/>
              <a:gd name="connsiteY2" fmla="*/ 0 h 1238437"/>
            </a:gdLst>
            <a:ahLst/>
            <a:cxnLst>
              <a:cxn ang="0">
                <a:pos x="connsiteX0" y="connsiteY0"/>
              </a:cxn>
              <a:cxn ang="0">
                <a:pos x="connsiteX1" y="connsiteY1"/>
              </a:cxn>
              <a:cxn ang="0">
                <a:pos x="connsiteX2" y="connsiteY2"/>
              </a:cxn>
            </a:cxnLst>
            <a:rect l="l" t="t" r="r" b="b"/>
            <a:pathLst>
              <a:path w="2384612" h="1238437">
                <a:moveTo>
                  <a:pt x="0" y="1237130"/>
                </a:moveTo>
                <a:cubicBezTo>
                  <a:pt x="491565" y="1241612"/>
                  <a:pt x="983130" y="1246094"/>
                  <a:pt x="1380565" y="1039906"/>
                </a:cubicBezTo>
                <a:cubicBezTo>
                  <a:pt x="1778000" y="833718"/>
                  <a:pt x="2081306" y="416859"/>
                  <a:pt x="238461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296078C7-5EF1-875B-6C49-343D912E7F4E}"/>
              </a:ext>
            </a:extLst>
          </p:cNvPr>
          <p:cNvSpPr txBox="1"/>
          <p:nvPr/>
        </p:nvSpPr>
        <p:spPr>
          <a:xfrm>
            <a:off x="2299152" y="2138117"/>
            <a:ext cx="2384611" cy="507831"/>
          </a:xfrm>
          <a:prstGeom prst="rect">
            <a:avLst/>
          </a:prstGeom>
          <a:noFill/>
        </p:spPr>
        <p:txBody>
          <a:bodyPr wrap="square" rtlCol="0">
            <a:spAutoFit/>
          </a:bodyPr>
          <a:lstStyle/>
          <a:p>
            <a:r>
              <a:rPr kumimoji="1" lang="ja-JP" altLang="en-US" dirty="0"/>
              <a:t>エネルギー</a:t>
            </a:r>
          </a:p>
        </p:txBody>
      </p:sp>
      <p:sp>
        <p:nvSpPr>
          <p:cNvPr id="16" name="フリーフォーム: 図形 15">
            <a:extLst>
              <a:ext uri="{FF2B5EF4-FFF2-40B4-BE49-F238E27FC236}">
                <a16:creationId xmlns:a16="http://schemas.microsoft.com/office/drawing/2014/main" id="{A280C400-AFC7-ECEC-B23E-079EC8FEDA98}"/>
              </a:ext>
            </a:extLst>
          </p:cNvPr>
          <p:cNvSpPr/>
          <p:nvPr/>
        </p:nvSpPr>
        <p:spPr>
          <a:xfrm>
            <a:off x="3186505" y="4558105"/>
            <a:ext cx="1559867" cy="914400"/>
          </a:xfrm>
          <a:custGeom>
            <a:avLst/>
            <a:gdLst>
              <a:gd name="connsiteX0" fmla="*/ 17929 w 1559867"/>
              <a:gd name="connsiteY0" fmla="*/ 0 h 914400"/>
              <a:gd name="connsiteX1" fmla="*/ 1559859 w 1559867"/>
              <a:gd name="connsiteY1" fmla="*/ 358588 h 914400"/>
              <a:gd name="connsiteX2" fmla="*/ 0 w 1559867"/>
              <a:gd name="connsiteY2" fmla="*/ 914400 h 914400"/>
            </a:gdLst>
            <a:ahLst/>
            <a:cxnLst>
              <a:cxn ang="0">
                <a:pos x="connsiteX0" y="connsiteY0"/>
              </a:cxn>
              <a:cxn ang="0">
                <a:pos x="connsiteX1" y="connsiteY1"/>
              </a:cxn>
              <a:cxn ang="0">
                <a:pos x="connsiteX2" y="connsiteY2"/>
              </a:cxn>
            </a:cxnLst>
            <a:rect l="l" t="t" r="r" b="b"/>
            <a:pathLst>
              <a:path w="1559867" h="914400">
                <a:moveTo>
                  <a:pt x="17929" y="0"/>
                </a:moveTo>
                <a:cubicBezTo>
                  <a:pt x="790388" y="103094"/>
                  <a:pt x="1562847" y="206188"/>
                  <a:pt x="1559859" y="358588"/>
                </a:cubicBezTo>
                <a:cubicBezTo>
                  <a:pt x="1556871" y="510988"/>
                  <a:pt x="778435" y="712694"/>
                  <a:pt x="0" y="9144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フリーフォーム: 図形 16">
            <a:extLst>
              <a:ext uri="{FF2B5EF4-FFF2-40B4-BE49-F238E27FC236}">
                <a16:creationId xmlns:a16="http://schemas.microsoft.com/office/drawing/2014/main" id="{B8EA1DA6-27D0-54A8-EAE5-BA977C76B196}"/>
              </a:ext>
            </a:extLst>
          </p:cNvPr>
          <p:cNvSpPr/>
          <p:nvPr/>
        </p:nvSpPr>
        <p:spPr>
          <a:xfrm>
            <a:off x="3186505" y="6458622"/>
            <a:ext cx="1864724" cy="1021977"/>
          </a:xfrm>
          <a:custGeom>
            <a:avLst/>
            <a:gdLst>
              <a:gd name="connsiteX0" fmla="*/ 53788 w 1864724"/>
              <a:gd name="connsiteY0" fmla="*/ 0 h 1021977"/>
              <a:gd name="connsiteX1" fmla="*/ 1864659 w 1864724"/>
              <a:gd name="connsiteY1" fmla="*/ 430306 h 1021977"/>
              <a:gd name="connsiteX2" fmla="*/ 0 w 1864724"/>
              <a:gd name="connsiteY2" fmla="*/ 1021977 h 1021977"/>
            </a:gdLst>
            <a:ahLst/>
            <a:cxnLst>
              <a:cxn ang="0">
                <a:pos x="connsiteX0" y="connsiteY0"/>
              </a:cxn>
              <a:cxn ang="0">
                <a:pos x="connsiteX1" y="connsiteY1"/>
              </a:cxn>
              <a:cxn ang="0">
                <a:pos x="connsiteX2" y="connsiteY2"/>
              </a:cxn>
            </a:cxnLst>
            <a:rect l="l" t="t" r="r" b="b"/>
            <a:pathLst>
              <a:path w="1864724" h="1021977">
                <a:moveTo>
                  <a:pt x="53788" y="0"/>
                </a:moveTo>
                <a:cubicBezTo>
                  <a:pt x="963706" y="129988"/>
                  <a:pt x="1873624" y="259977"/>
                  <a:pt x="1864659" y="430306"/>
                </a:cubicBezTo>
                <a:cubicBezTo>
                  <a:pt x="1855694" y="600635"/>
                  <a:pt x="927847" y="811306"/>
                  <a:pt x="0" y="1021977"/>
                </a:cubicBezTo>
              </a:path>
            </a:pathLst>
          </a:cu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矢印コネクタ 17">
            <a:extLst>
              <a:ext uri="{FF2B5EF4-FFF2-40B4-BE49-F238E27FC236}">
                <a16:creationId xmlns:a16="http://schemas.microsoft.com/office/drawing/2014/main" id="{7FC03733-CC56-D965-E351-7B328095DF96}"/>
              </a:ext>
            </a:extLst>
          </p:cNvPr>
          <p:cNvCxnSpPr>
            <a:cxnSpLocks/>
          </p:cNvCxnSpPr>
          <p:nvPr/>
        </p:nvCxnSpPr>
        <p:spPr>
          <a:xfrm>
            <a:off x="2756199" y="8215705"/>
            <a:ext cx="3639670" cy="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21" name="テキスト ボックス 20">
            <a:extLst>
              <a:ext uri="{FF2B5EF4-FFF2-40B4-BE49-F238E27FC236}">
                <a16:creationId xmlns:a16="http://schemas.microsoft.com/office/drawing/2014/main" id="{157C643B-BF49-7228-593D-CE227249F517}"/>
              </a:ext>
            </a:extLst>
          </p:cNvPr>
          <p:cNvSpPr txBox="1"/>
          <p:nvPr/>
        </p:nvSpPr>
        <p:spPr>
          <a:xfrm>
            <a:off x="6424260" y="8024544"/>
            <a:ext cx="3872747" cy="1754326"/>
          </a:xfrm>
          <a:prstGeom prst="rect">
            <a:avLst/>
          </a:prstGeom>
          <a:noFill/>
        </p:spPr>
        <p:txBody>
          <a:bodyPr wrap="square" rtlCol="0">
            <a:spAutoFit/>
          </a:bodyPr>
          <a:lstStyle/>
          <a:p>
            <a:r>
              <a:rPr kumimoji="1" lang="ja-JP" altLang="en-US" dirty="0"/>
              <a:t>状態密度</a:t>
            </a:r>
            <a:endParaRPr kumimoji="1" lang="en-US" altLang="ja-JP" dirty="0"/>
          </a:p>
          <a:p>
            <a:r>
              <a:rPr kumimoji="1" lang="ja-JP" altLang="en-US" dirty="0"/>
              <a:t>（電子の状態が</a:t>
            </a:r>
            <a:endParaRPr kumimoji="1" lang="en-US" altLang="ja-JP" dirty="0"/>
          </a:p>
          <a:p>
            <a:r>
              <a:rPr kumimoji="1" lang="ja-JP" altLang="en-US" dirty="0"/>
              <a:t>単位エネルギーあたり</a:t>
            </a:r>
            <a:endParaRPr kumimoji="1" lang="en-US" altLang="ja-JP" dirty="0"/>
          </a:p>
          <a:p>
            <a:r>
              <a:rPr kumimoji="1" lang="ja-JP" altLang="en-US" dirty="0"/>
              <a:t>どれだけあるかを表す）</a:t>
            </a:r>
          </a:p>
        </p:txBody>
      </p:sp>
      <p:cxnSp>
        <p:nvCxnSpPr>
          <p:cNvPr id="22" name="直線矢印コネクタ 21">
            <a:extLst>
              <a:ext uri="{FF2B5EF4-FFF2-40B4-BE49-F238E27FC236}">
                <a16:creationId xmlns:a16="http://schemas.microsoft.com/office/drawing/2014/main" id="{B647EBDC-CEE6-978B-7B80-DDAF4CDC795A}"/>
              </a:ext>
            </a:extLst>
          </p:cNvPr>
          <p:cNvCxnSpPr>
            <a:cxnSpLocks/>
          </p:cNvCxnSpPr>
          <p:nvPr/>
        </p:nvCxnSpPr>
        <p:spPr>
          <a:xfrm flipV="1">
            <a:off x="10896146" y="2845848"/>
            <a:ext cx="0" cy="5629835"/>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23" name="フリーフォーム: 図形 22">
            <a:extLst>
              <a:ext uri="{FF2B5EF4-FFF2-40B4-BE49-F238E27FC236}">
                <a16:creationId xmlns:a16="http://schemas.microsoft.com/office/drawing/2014/main" id="{F8716D89-C42D-31B0-7BA5-AC936317A531}"/>
              </a:ext>
            </a:extLst>
          </p:cNvPr>
          <p:cNvSpPr/>
          <p:nvPr/>
        </p:nvSpPr>
        <p:spPr>
          <a:xfrm>
            <a:off x="10914076" y="2639785"/>
            <a:ext cx="2384612" cy="1238437"/>
          </a:xfrm>
          <a:custGeom>
            <a:avLst/>
            <a:gdLst>
              <a:gd name="connsiteX0" fmla="*/ 0 w 2384612"/>
              <a:gd name="connsiteY0" fmla="*/ 1237130 h 1238437"/>
              <a:gd name="connsiteX1" fmla="*/ 1380565 w 2384612"/>
              <a:gd name="connsiteY1" fmla="*/ 1039906 h 1238437"/>
              <a:gd name="connsiteX2" fmla="*/ 2384612 w 2384612"/>
              <a:gd name="connsiteY2" fmla="*/ 0 h 1238437"/>
            </a:gdLst>
            <a:ahLst/>
            <a:cxnLst>
              <a:cxn ang="0">
                <a:pos x="connsiteX0" y="connsiteY0"/>
              </a:cxn>
              <a:cxn ang="0">
                <a:pos x="connsiteX1" y="connsiteY1"/>
              </a:cxn>
              <a:cxn ang="0">
                <a:pos x="connsiteX2" y="connsiteY2"/>
              </a:cxn>
            </a:cxnLst>
            <a:rect l="l" t="t" r="r" b="b"/>
            <a:pathLst>
              <a:path w="2384612" h="1238437">
                <a:moveTo>
                  <a:pt x="0" y="1237130"/>
                </a:moveTo>
                <a:cubicBezTo>
                  <a:pt x="491565" y="1241612"/>
                  <a:pt x="983130" y="1246094"/>
                  <a:pt x="1380565" y="1039906"/>
                </a:cubicBezTo>
                <a:cubicBezTo>
                  <a:pt x="1778000" y="833718"/>
                  <a:pt x="2081306" y="416859"/>
                  <a:pt x="238461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59BEDB26-9CAC-087E-3976-BEF8B7492CD5}"/>
              </a:ext>
            </a:extLst>
          </p:cNvPr>
          <p:cNvSpPr txBox="1"/>
          <p:nvPr/>
        </p:nvSpPr>
        <p:spPr>
          <a:xfrm>
            <a:off x="9990864" y="2200872"/>
            <a:ext cx="2384611" cy="507831"/>
          </a:xfrm>
          <a:prstGeom prst="rect">
            <a:avLst/>
          </a:prstGeom>
          <a:noFill/>
        </p:spPr>
        <p:txBody>
          <a:bodyPr wrap="square" rtlCol="0">
            <a:spAutoFit/>
          </a:bodyPr>
          <a:lstStyle/>
          <a:p>
            <a:r>
              <a:rPr kumimoji="1" lang="ja-JP" altLang="en-US" dirty="0"/>
              <a:t>エネルギー</a:t>
            </a:r>
          </a:p>
        </p:txBody>
      </p:sp>
      <p:sp>
        <p:nvSpPr>
          <p:cNvPr id="25" name="フリーフォーム: 図形 24">
            <a:extLst>
              <a:ext uri="{FF2B5EF4-FFF2-40B4-BE49-F238E27FC236}">
                <a16:creationId xmlns:a16="http://schemas.microsoft.com/office/drawing/2014/main" id="{4B379A86-8635-4126-D84F-2E3EE691FCDA}"/>
              </a:ext>
            </a:extLst>
          </p:cNvPr>
          <p:cNvSpPr/>
          <p:nvPr/>
        </p:nvSpPr>
        <p:spPr>
          <a:xfrm>
            <a:off x="10878218" y="4620860"/>
            <a:ext cx="1559866" cy="851643"/>
          </a:xfrm>
          <a:custGeom>
            <a:avLst/>
            <a:gdLst>
              <a:gd name="connsiteX0" fmla="*/ 17929 w 1559867"/>
              <a:gd name="connsiteY0" fmla="*/ 0 h 914400"/>
              <a:gd name="connsiteX1" fmla="*/ 1559859 w 1559867"/>
              <a:gd name="connsiteY1" fmla="*/ 358588 h 914400"/>
              <a:gd name="connsiteX2" fmla="*/ 0 w 1559867"/>
              <a:gd name="connsiteY2" fmla="*/ 914400 h 914400"/>
            </a:gdLst>
            <a:ahLst/>
            <a:cxnLst>
              <a:cxn ang="0">
                <a:pos x="connsiteX0" y="connsiteY0"/>
              </a:cxn>
              <a:cxn ang="0">
                <a:pos x="connsiteX1" y="connsiteY1"/>
              </a:cxn>
              <a:cxn ang="0">
                <a:pos x="connsiteX2" y="connsiteY2"/>
              </a:cxn>
            </a:cxnLst>
            <a:rect l="l" t="t" r="r" b="b"/>
            <a:pathLst>
              <a:path w="1559867" h="914400">
                <a:moveTo>
                  <a:pt x="17929" y="0"/>
                </a:moveTo>
                <a:cubicBezTo>
                  <a:pt x="790388" y="103094"/>
                  <a:pt x="1562847" y="206188"/>
                  <a:pt x="1559859" y="358588"/>
                </a:cubicBezTo>
                <a:cubicBezTo>
                  <a:pt x="1556871" y="510988"/>
                  <a:pt x="778435" y="712694"/>
                  <a:pt x="0" y="9144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フリーフォーム: 図形 25">
            <a:extLst>
              <a:ext uri="{FF2B5EF4-FFF2-40B4-BE49-F238E27FC236}">
                <a16:creationId xmlns:a16="http://schemas.microsoft.com/office/drawing/2014/main" id="{6DB76347-000E-E8F0-3AFD-F5C67ABCC806}"/>
              </a:ext>
            </a:extLst>
          </p:cNvPr>
          <p:cNvSpPr/>
          <p:nvPr/>
        </p:nvSpPr>
        <p:spPr>
          <a:xfrm>
            <a:off x="10878217" y="6521377"/>
            <a:ext cx="1864724" cy="1021977"/>
          </a:xfrm>
          <a:custGeom>
            <a:avLst/>
            <a:gdLst>
              <a:gd name="connsiteX0" fmla="*/ 53788 w 1864724"/>
              <a:gd name="connsiteY0" fmla="*/ 0 h 1021977"/>
              <a:gd name="connsiteX1" fmla="*/ 1864659 w 1864724"/>
              <a:gd name="connsiteY1" fmla="*/ 430306 h 1021977"/>
              <a:gd name="connsiteX2" fmla="*/ 0 w 1864724"/>
              <a:gd name="connsiteY2" fmla="*/ 1021977 h 1021977"/>
            </a:gdLst>
            <a:ahLst/>
            <a:cxnLst>
              <a:cxn ang="0">
                <a:pos x="connsiteX0" y="connsiteY0"/>
              </a:cxn>
              <a:cxn ang="0">
                <a:pos x="connsiteX1" y="connsiteY1"/>
              </a:cxn>
              <a:cxn ang="0">
                <a:pos x="connsiteX2" y="connsiteY2"/>
              </a:cxn>
            </a:cxnLst>
            <a:rect l="l" t="t" r="r" b="b"/>
            <a:pathLst>
              <a:path w="1864724" h="1021977">
                <a:moveTo>
                  <a:pt x="53788" y="0"/>
                </a:moveTo>
                <a:cubicBezTo>
                  <a:pt x="963706" y="129988"/>
                  <a:pt x="1873624" y="259977"/>
                  <a:pt x="1864659" y="430306"/>
                </a:cubicBezTo>
                <a:cubicBezTo>
                  <a:pt x="1855694" y="600635"/>
                  <a:pt x="927847" y="811306"/>
                  <a:pt x="0" y="1021977"/>
                </a:cubicBezTo>
              </a:path>
            </a:pathLst>
          </a:cu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矢印コネクタ 26">
            <a:extLst>
              <a:ext uri="{FF2B5EF4-FFF2-40B4-BE49-F238E27FC236}">
                <a16:creationId xmlns:a16="http://schemas.microsoft.com/office/drawing/2014/main" id="{FC7A815E-A0C2-A23C-1EBE-A27C5BA66496}"/>
              </a:ext>
            </a:extLst>
          </p:cNvPr>
          <p:cNvCxnSpPr>
            <a:cxnSpLocks/>
          </p:cNvCxnSpPr>
          <p:nvPr/>
        </p:nvCxnSpPr>
        <p:spPr>
          <a:xfrm>
            <a:off x="10447911" y="8278460"/>
            <a:ext cx="3639670" cy="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28" name="テキスト ボックス 27">
            <a:extLst>
              <a:ext uri="{FF2B5EF4-FFF2-40B4-BE49-F238E27FC236}">
                <a16:creationId xmlns:a16="http://schemas.microsoft.com/office/drawing/2014/main" id="{1832D473-DC78-BBB2-D106-D15168C701CF}"/>
              </a:ext>
            </a:extLst>
          </p:cNvPr>
          <p:cNvSpPr txBox="1"/>
          <p:nvPr/>
        </p:nvSpPr>
        <p:spPr>
          <a:xfrm>
            <a:off x="14267028" y="8024544"/>
            <a:ext cx="2384611" cy="507831"/>
          </a:xfrm>
          <a:prstGeom prst="rect">
            <a:avLst/>
          </a:prstGeom>
          <a:noFill/>
        </p:spPr>
        <p:txBody>
          <a:bodyPr wrap="square" rtlCol="0">
            <a:spAutoFit/>
          </a:bodyPr>
          <a:lstStyle/>
          <a:p>
            <a:r>
              <a:rPr kumimoji="1" lang="ja-JP" altLang="en-US" dirty="0"/>
              <a:t>状態密度</a:t>
            </a:r>
          </a:p>
        </p:txBody>
      </p:sp>
      <p:sp>
        <p:nvSpPr>
          <p:cNvPr id="44" name="フリーフォーム: 図形 43">
            <a:extLst>
              <a:ext uri="{FF2B5EF4-FFF2-40B4-BE49-F238E27FC236}">
                <a16:creationId xmlns:a16="http://schemas.microsoft.com/office/drawing/2014/main" id="{8D6D1768-FF27-122A-DB6D-C8898771569B}"/>
              </a:ext>
            </a:extLst>
          </p:cNvPr>
          <p:cNvSpPr/>
          <p:nvPr/>
        </p:nvSpPr>
        <p:spPr>
          <a:xfrm>
            <a:off x="10876392" y="5028172"/>
            <a:ext cx="1499083" cy="511101"/>
          </a:xfrm>
          <a:custGeom>
            <a:avLst/>
            <a:gdLst>
              <a:gd name="connsiteX0" fmla="*/ 4968 w 1601344"/>
              <a:gd name="connsiteY0" fmla="*/ 7620 h 494833"/>
              <a:gd name="connsiteX1" fmla="*/ 27828 w 1601344"/>
              <a:gd name="connsiteY1" fmla="*/ 441960 h 494833"/>
              <a:gd name="connsiteX2" fmla="*/ 142128 w 1601344"/>
              <a:gd name="connsiteY2" fmla="*/ 441960 h 494833"/>
              <a:gd name="connsiteX3" fmla="*/ 1513728 w 1601344"/>
              <a:gd name="connsiteY3" fmla="*/ 30480 h 494833"/>
              <a:gd name="connsiteX4" fmla="*/ 1468008 w 1601344"/>
              <a:gd name="connsiteY4" fmla="*/ 30480 h 494833"/>
              <a:gd name="connsiteX5" fmla="*/ 4968 w 1601344"/>
              <a:gd name="connsiteY5" fmla="*/ 7620 h 494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1344" h="494833">
                <a:moveTo>
                  <a:pt x="4968" y="7620"/>
                </a:moveTo>
                <a:cubicBezTo>
                  <a:pt x="4968" y="188595"/>
                  <a:pt x="4968" y="369570"/>
                  <a:pt x="27828" y="441960"/>
                </a:cubicBezTo>
                <a:cubicBezTo>
                  <a:pt x="50688" y="514350"/>
                  <a:pt x="-105522" y="510540"/>
                  <a:pt x="142128" y="441960"/>
                </a:cubicBezTo>
                <a:cubicBezTo>
                  <a:pt x="389778" y="373380"/>
                  <a:pt x="1513728" y="30480"/>
                  <a:pt x="1513728" y="30480"/>
                </a:cubicBezTo>
                <a:cubicBezTo>
                  <a:pt x="1734708" y="-38100"/>
                  <a:pt x="1468008" y="30480"/>
                  <a:pt x="1468008" y="30480"/>
                </a:cubicBezTo>
                <a:lnTo>
                  <a:pt x="4968" y="762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フリーフォーム: 図形 50">
            <a:extLst>
              <a:ext uri="{FF2B5EF4-FFF2-40B4-BE49-F238E27FC236}">
                <a16:creationId xmlns:a16="http://schemas.microsoft.com/office/drawing/2014/main" id="{89CD5137-B377-7FC9-409B-CB80BDED5EBD}"/>
              </a:ext>
            </a:extLst>
          </p:cNvPr>
          <p:cNvSpPr/>
          <p:nvPr/>
        </p:nvSpPr>
        <p:spPr>
          <a:xfrm>
            <a:off x="3268980" y="5539272"/>
            <a:ext cx="663221" cy="884387"/>
          </a:xfrm>
          <a:custGeom>
            <a:avLst/>
            <a:gdLst>
              <a:gd name="connsiteX0" fmla="*/ 0 w 731802"/>
              <a:gd name="connsiteY0" fmla="*/ 891540 h 891540"/>
              <a:gd name="connsiteX1" fmla="*/ 731520 w 731802"/>
              <a:gd name="connsiteY1" fmla="*/ 411480 h 891540"/>
              <a:gd name="connsiteX2" fmla="*/ 68580 w 731802"/>
              <a:gd name="connsiteY2" fmla="*/ 0 h 891540"/>
            </a:gdLst>
            <a:ahLst/>
            <a:cxnLst>
              <a:cxn ang="0">
                <a:pos x="connsiteX0" y="connsiteY0"/>
              </a:cxn>
              <a:cxn ang="0">
                <a:pos x="connsiteX1" y="connsiteY1"/>
              </a:cxn>
              <a:cxn ang="0">
                <a:pos x="connsiteX2" y="connsiteY2"/>
              </a:cxn>
            </a:cxnLst>
            <a:rect l="l" t="t" r="r" b="b"/>
            <a:pathLst>
              <a:path w="731802" h="891540">
                <a:moveTo>
                  <a:pt x="0" y="891540"/>
                </a:moveTo>
                <a:cubicBezTo>
                  <a:pt x="360045" y="725805"/>
                  <a:pt x="720090" y="560070"/>
                  <a:pt x="731520" y="411480"/>
                </a:cubicBezTo>
                <a:cubicBezTo>
                  <a:pt x="742950" y="262890"/>
                  <a:pt x="405765" y="131445"/>
                  <a:pt x="68580" y="0"/>
                </a:cubicBezTo>
              </a:path>
            </a:pathLst>
          </a:custGeom>
          <a:noFill/>
          <a:ln w="38100">
            <a:solidFill>
              <a:srgbClr val="FF0000"/>
            </a:solidFill>
            <a:tailEnd type="triangle"/>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dirty="0"/>
          </a:p>
        </p:txBody>
      </p:sp>
      <p:sp>
        <p:nvSpPr>
          <p:cNvPr id="54" name="テキスト ボックス 53">
            <a:extLst>
              <a:ext uri="{FF2B5EF4-FFF2-40B4-BE49-F238E27FC236}">
                <a16:creationId xmlns:a16="http://schemas.microsoft.com/office/drawing/2014/main" id="{E233EF01-1F34-6AC7-3DC5-F001E998E764}"/>
              </a:ext>
            </a:extLst>
          </p:cNvPr>
          <p:cNvSpPr txBox="1"/>
          <p:nvPr/>
        </p:nvSpPr>
        <p:spPr>
          <a:xfrm>
            <a:off x="4849501" y="5093225"/>
            <a:ext cx="5490898" cy="1754326"/>
          </a:xfrm>
          <a:prstGeom prst="rect">
            <a:avLst/>
          </a:prstGeom>
          <a:noFill/>
        </p:spPr>
        <p:txBody>
          <a:bodyPr wrap="square" rtlCol="0">
            <a:spAutoFit/>
          </a:bodyPr>
          <a:lstStyle/>
          <a:p>
            <a:r>
              <a:rPr kumimoji="1" lang="ja-JP" altLang="en-US" dirty="0"/>
              <a:t>エネルギーの高い電子状態</a:t>
            </a:r>
            <a:endParaRPr kumimoji="1" lang="en-US" altLang="ja-JP" dirty="0"/>
          </a:p>
          <a:p>
            <a:r>
              <a:rPr kumimoji="1" lang="ja-JP" altLang="en-US" dirty="0"/>
              <a:t>（電流が流れる状態）になるのに</a:t>
            </a:r>
            <a:endParaRPr kumimoji="1" lang="en-US" altLang="ja-JP" dirty="0"/>
          </a:p>
          <a:p>
            <a:r>
              <a:rPr kumimoji="1" lang="ja-JP" altLang="en-US" dirty="0"/>
              <a:t>バンドギャップの分のエネルギーが必要</a:t>
            </a:r>
          </a:p>
        </p:txBody>
      </p:sp>
      <p:cxnSp>
        <p:nvCxnSpPr>
          <p:cNvPr id="56" name="直線矢印コネクタ 55">
            <a:extLst>
              <a:ext uri="{FF2B5EF4-FFF2-40B4-BE49-F238E27FC236}">
                <a16:creationId xmlns:a16="http://schemas.microsoft.com/office/drawing/2014/main" id="{752498AD-3050-7180-3FB6-C79D9C381F71}"/>
              </a:ext>
            </a:extLst>
          </p:cNvPr>
          <p:cNvCxnSpPr/>
          <p:nvPr/>
        </p:nvCxnSpPr>
        <p:spPr>
          <a:xfrm>
            <a:off x="2805549" y="5421655"/>
            <a:ext cx="0" cy="103696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7" name="テキスト ボックス 56">
            <a:extLst>
              <a:ext uri="{FF2B5EF4-FFF2-40B4-BE49-F238E27FC236}">
                <a16:creationId xmlns:a16="http://schemas.microsoft.com/office/drawing/2014/main" id="{E596A97F-C188-3829-DE0D-3DBEA899892A}"/>
              </a:ext>
            </a:extLst>
          </p:cNvPr>
          <p:cNvSpPr txBox="1"/>
          <p:nvPr/>
        </p:nvSpPr>
        <p:spPr>
          <a:xfrm>
            <a:off x="515992" y="5636308"/>
            <a:ext cx="3084598" cy="507831"/>
          </a:xfrm>
          <a:prstGeom prst="rect">
            <a:avLst/>
          </a:prstGeom>
          <a:noFill/>
        </p:spPr>
        <p:txBody>
          <a:bodyPr wrap="square" rtlCol="0">
            <a:spAutoFit/>
          </a:bodyPr>
          <a:lstStyle/>
          <a:p>
            <a:r>
              <a:rPr kumimoji="1" lang="ja-JP" altLang="en-US" dirty="0"/>
              <a:t>バンドギャップ</a:t>
            </a:r>
          </a:p>
        </p:txBody>
      </p:sp>
      <p:sp>
        <p:nvSpPr>
          <p:cNvPr id="59" name="テキスト ボックス 58">
            <a:extLst>
              <a:ext uri="{FF2B5EF4-FFF2-40B4-BE49-F238E27FC236}">
                <a16:creationId xmlns:a16="http://schemas.microsoft.com/office/drawing/2014/main" id="{98E4E176-E144-73AC-E635-96099158AFF1}"/>
              </a:ext>
            </a:extLst>
          </p:cNvPr>
          <p:cNvSpPr txBox="1"/>
          <p:nvPr/>
        </p:nvSpPr>
        <p:spPr>
          <a:xfrm>
            <a:off x="923520" y="1474331"/>
            <a:ext cx="15421380" cy="507831"/>
          </a:xfrm>
          <a:prstGeom prst="rect">
            <a:avLst/>
          </a:prstGeom>
          <a:noFill/>
        </p:spPr>
        <p:txBody>
          <a:bodyPr wrap="square" rtlCol="0">
            <a:spAutoFit/>
          </a:bodyPr>
          <a:lstStyle/>
          <a:p>
            <a:r>
              <a:rPr kumimoji="1" lang="ja-JP" altLang="en-US" dirty="0"/>
              <a:t>電子が電流を流す役割を果たす。固体の中の電子は、エネルギーの低い状態から順番に詰まっていく。</a:t>
            </a:r>
          </a:p>
        </p:txBody>
      </p:sp>
      <p:sp>
        <p:nvSpPr>
          <p:cNvPr id="60" name="フリーフォーム: 図形 59">
            <a:extLst>
              <a:ext uri="{FF2B5EF4-FFF2-40B4-BE49-F238E27FC236}">
                <a16:creationId xmlns:a16="http://schemas.microsoft.com/office/drawing/2014/main" id="{F132D07C-CFA8-7434-9EDF-413980967368}"/>
              </a:ext>
            </a:extLst>
          </p:cNvPr>
          <p:cNvSpPr/>
          <p:nvPr/>
        </p:nvSpPr>
        <p:spPr>
          <a:xfrm>
            <a:off x="12412980" y="5006340"/>
            <a:ext cx="1074503" cy="160020"/>
          </a:xfrm>
          <a:custGeom>
            <a:avLst/>
            <a:gdLst>
              <a:gd name="connsiteX0" fmla="*/ 0 w 1074503"/>
              <a:gd name="connsiteY0" fmla="*/ 160020 h 160020"/>
              <a:gd name="connsiteX1" fmla="*/ 1074420 w 1074503"/>
              <a:gd name="connsiteY1" fmla="*/ 45720 h 160020"/>
              <a:gd name="connsiteX2" fmla="*/ 45720 w 1074503"/>
              <a:gd name="connsiteY2" fmla="*/ 0 h 160020"/>
            </a:gdLst>
            <a:ahLst/>
            <a:cxnLst>
              <a:cxn ang="0">
                <a:pos x="connsiteX0" y="connsiteY0"/>
              </a:cxn>
              <a:cxn ang="0">
                <a:pos x="connsiteX1" y="connsiteY1"/>
              </a:cxn>
              <a:cxn ang="0">
                <a:pos x="connsiteX2" y="connsiteY2"/>
              </a:cxn>
            </a:cxnLst>
            <a:rect l="l" t="t" r="r" b="b"/>
            <a:pathLst>
              <a:path w="1074503" h="160020">
                <a:moveTo>
                  <a:pt x="0" y="160020"/>
                </a:moveTo>
                <a:cubicBezTo>
                  <a:pt x="533400" y="116205"/>
                  <a:pt x="1066800" y="72390"/>
                  <a:pt x="1074420" y="45720"/>
                </a:cubicBezTo>
                <a:cubicBezTo>
                  <a:pt x="1082040" y="19050"/>
                  <a:pt x="563880" y="9525"/>
                  <a:pt x="45720" y="0"/>
                </a:cubicBezTo>
              </a:path>
            </a:pathLst>
          </a:custGeom>
          <a:noFill/>
          <a:ln w="38100">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a:extLst>
              <a:ext uri="{FF2B5EF4-FFF2-40B4-BE49-F238E27FC236}">
                <a16:creationId xmlns:a16="http://schemas.microsoft.com/office/drawing/2014/main" id="{D6734AB7-1721-0277-6546-894EBE4628CF}"/>
              </a:ext>
            </a:extLst>
          </p:cNvPr>
          <p:cNvSpPr txBox="1"/>
          <p:nvPr/>
        </p:nvSpPr>
        <p:spPr>
          <a:xfrm>
            <a:off x="13541629" y="4704694"/>
            <a:ext cx="4287606" cy="1338828"/>
          </a:xfrm>
          <a:prstGeom prst="rect">
            <a:avLst/>
          </a:prstGeom>
          <a:noFill/>
        </p:spPr>
        <p:txBody>
          <a:bodyPr wrap="square" rtlCol="0">
            <a:spAutoFit/>
          </a:bodyPr>
          <a:lstStyle/>
          <a:p>
            <a:r>
              <a:rPr kumimoji="1" lang="ja-JP" altLang="en-US" dirty="0"/>
              <a:t>よりエネルギーが高い状態になるのにエネルギーがほとんどいらない。</a:t>
            </a:r>
          </a:p>
        </p:txBody>
      </p:sp>
      <p:cxnSp>
        <p:nvCxnSpPr>
          <p:cNvPr id="63" name="直線矢印コネクタ 62">
            <a:extLst>
              <a:ext uri="{FF2B5EF4-FFF2-40B4-BE49-F238E27FC236}">
                <a16:creationId xmlns:a16="http://schemas.microsoft.com/office/drawing/2014/main" id="{4684FC5E-2FB2-6F89-A071-C4802FABBDAF}"/>
              </a:ext>
            </a:extLst>
          </p:cNvPr>
          <p:cNvCxnSpPr/>
          <p:nvPr/>
        </p:nvCxnSpPr>
        <p:spPr>
          <a:xfrm>
            <a:off x="6395869" y="6969610"/>
            <a:ext cx="0" cy="277010"/>
          </a:xfrm>
          <a:prstGeom prst="straightConnector1">
            <a:avLst/>
          </a:prstGeom>
          <a:ln w="53975">
            <a:tailEnd type="triangle"/>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1EBE3303-4890-4C91-B98B-567D03668876}"/>
              </a:ext>
            </a:extLst>
          </p:cNvPr>
          <p:cNvSpPr txBox="1"/>
          <p:nvPr/>
        </p:nvSpPr>
        <p:spPr>
          <a:xfrm>
            <a:off x="5039543" y="7309934"/>
            <a:ext cx="5678034" cy="507831"/>
          </a:xfrm>
          <a:prstGeom prst="rect">
            <a:avLst/>
          </a:prstGeom>
          <a:noFill/>
        </p:spPr>
        <p:txBody>
          <a:bodyPr wrap="square" rtlCol="0">
            <a:spAutoFit/>
          </a:bodyPr>
          <a:lstStyle/>
          <a:p>
            <a:r>
              <a:rPr kumimoji="1" lang="ja-JP" altLang="en-US" dirty="0"/>
              <a:t>電流が流れづらい（半導体、絶縁体）</a:t>
            </a:r>
          </a:p>
        </p:txBody>
      </p:sp>
      <p:cxnSp>
        <p:nvCxnSpPr>
          <p:cNvPr id="65" name="直線矢印コネクタ 64">
            <a:extLst>
              <a:ext uri="{FF2B5EF4-FFF2-40B4-BE49-F238E27FC236}">
                <a16:creationId xmlns:a16="http://schemas.microsoft.com/office/drawing/2014/main" id="{35453C1F-5A47-BD52-E865-244828745CB5}"/>
              </a:ext>
            </a:extLst>
          </p:cNvPr>
          <p:cNvCxnSpPr/>
          <p:nvPr/>
        </p:nvCxnSpPr>
        <p:spPr>
          <a:xfrm>
            <a:off x="15052189" y="6181612"/>
            <a:ext cx="0" cy="277010"/>
          </a:xfrm>
          <a:prstGeom prst="straightConnector1">
            <a:avLst/>
          </a:prstGeom>
          <a:ln w="53975">
            <a:tailEnd type="triangle"/>
          </a:ln>
        </p:spPr>
        <p:style>
          <a:lnRef idx="1">
            <a:schemeClr val="accent1"/>
          </a:lnRef>
          <a:fillRef idx="0">
            <a:schemeClr val="accent1"/>
          </a:fillRef>
          <a:effectRef idx="0">
            <a:schemeClr val="accent1"/>
          </a:effectRef>
          <a:fontRef idx="minor">
            <a:schemeClr val="tx1"/>
          </a:fontRef>
        </p:style>
      </p:cxnSp>
      <p:sp>
        <p:nvSpPr>
          <p:cNvPr id="66" name="テキスト ボックス 65">
            <a:extLst>
              <a:ext uri="{FF2B5EF4-FFF2-40B4-BE49-F238E27FC236}">
                <a16:creationId xmlns:a16="http://schemas.microsoft.com/office/drawing/2014/main" id="{18C263F8-C48D-72F8-DF16-A6728AEEE551}"/>
              </a:ext>
            </a:extLst>
          </p:cNvPr>
          <p:cNvSpPr txBox="1"/>
          <p:nvPr/>
        </p:nvSpPr>
        <p:spPr>
          <a:xfrm>
            <a:off x="13342080" y="6584637"/>
            <a:ext cx="5678034" cy="507831"/>
          </a:xfrm>
          <a:prstGeom prst="rect">
            <a:avLst/>
          </a:prstGeom>
          <a:noFill/>
        </p:spPr>
        <p:txBody>
          <a:bodyPr wrap="square" rtlCol="0">
            <a:spAutoFit/>
          </a:bodyPr>
          <a:lstStyle/>
          <a:p>
            <a:r>
              <a:rPr kumimoji="1" lang="ja-JP" altLang="en-US" dirty="0"/>
              <a:t>電流が流れやすい（金属）</a:t>
            </a:r>
          </a:p>
        </p:txBody>
      </p:sp>
    </p:spTree>
    <p:extLst>
      <p:ext uri="{BB962C8B-B14F-4D97-AF65-F5344CB8AC3E}">
        <p14:creationId xmlns:p14="http://schemas.microsoft.com/office/powerpoint/2010/main" val="1883205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DDEFB0-CF8C-B1D7-0ACD-C76D566AD3D6}"/>
              </a:ext>
            </a:extLst>
          </p:cNvPr>
          <p:cNvSpPr>
            <a:spLocks noGrp="1"/>
          </p:cNvSpPr>
          <p:nvPr>
            <p:ph type="title"/>
          </p:nvPr>
        </p:nvSpPr>
        <p:spPr/>
        <p:txBody>
          <a:bodyPr/>
          <a:lstStyle/>
          <a:p>
            <a:r>
              <a:rPr lang="en-US" altLang="ja-JP" dirty="0"/>
              <a:t>DFT</a:t>
            </a:r>
            <a:r>
              <a:rPr lang="ja-JP" altLang="en-US" dirty="0"/>
              <a:t>における一般化勾配近似</a:t>
            </a:r>
            <a:r>
              <a:rPr kumimoji="1" lang="ja-JP" altLang="en-US" dirty="0"/>
              <a:t>とバンドギャップ過小評価</a:t>
            </a:r>
          </a:p>
        </p:txBody>
      </p:sp>
      <p:sp>
        <p:nvSpPr>
          <p:cNvPr id="3" name="フッター プレースホルダー 2">
            <a:extLst>
              <a:ext uri="{FF2B5EF4-FFF2-40B4-BE49-F238E27FC236}">
                <a16:creationId xmlns:a16="http://schemas.microsoft.com/office/drawing/2014/main" id="{E70E423D-1DC8-87BF-A3C5-F04F61B84866}"/>
              </a:ext>
            </a:extLst>
          </p:cNvPr>
          <p:cNvSpPr>
            <a:spLocks noGrp="1"/>
          </p:cNvSpPr>
          <p:nvPr>
            <p:ph type="ftr" sz="quarter" idx="10"/>
          </p:nvPr>
        </p:nvSpPr>
        <p:spPr>
          <a:xfrm>
            <a:off x="11479582" y="9170061"/>
            <a:ext cx="6172200" cy="547603"/>
          </a:xfrm>
        </p:spPr>
        <p:txBody>
          <a:bodyPr/>
          <a:lstStyle/>
          <a:p>
            <a:endParaRPr lang="en-US" dirty="0"/>
          </a:p>
        </p:txBody>
      </p:sp>
      <p:sp>
        <p:nvSpPr>
          <p:cNvPr id="4" name="スライド番号プレースホルダー 3">
            <a:extLst>
              <a:ext uri="{FF2B5EF4-FFF2-40B4-BE49-F238E27FC236}">
                <a16:creationId xmlns:a16="http://schemas.microsoft.com/office/drawing/2014/main" id="{E31D9740-D8D6-35E2-1A3F-4BA6C5E01568}"/>
              </a:ext>
            </a:extLst>
          </p:cNvPr>
          <p:cNvSpPr>
            <a:spLocks noGrp="1"/>
          </p:cNvSpPr>
          <p:nvPr>
            <p:ph type="sldNum" sz="quarter" idx="11"/>
          </p:nvPr>
        </p:nvSpPr>
        <p:spPr/>
        <p:txBody>
          <a:bodyPr/>
          <a:lstStyle/>
          <a:p>
            <a:fld id="{03EB59E2-90B9-4CD3-AC74-D672227E13C3}" type="slidenum">
              <a:rPr lang="en-US" smtClean="0"/>
              <a:pPr/>
              <a:t>3</a:t>
            </a:fld>
            <a:endParaRPr lang="en-US" dirty="0"/>
          </a:p>
        </p:txBody>
      </p:sp>
      <p:sp>
        <p:nvSpPr>
          <p:cNvPr id="5" name="テキスト プレースホルダー 4">
            <a:extLst>
              <a:ext uri="{FF2B5EF4-FFF2-40B4-BE49-F238E27FC236}">
                <a16:creationId xmlns:a16="http://schemas.microsoft.com/office/drawing/2014/main" id="{A209F5D7-04DC-6E32-DE4E-80629E120412}"/>
              </a:ext>
            </a:extLst>
          </p:cNvPr>
          <p:cNvSpPr>
            <a:spLocks noGrp="1"/>
          </p:cNvSpPr>
          <p:nvPr>
            <p:ph type="body" sz="quarter" idx="12"/>
          </p:nvPr>
        </p:nvSpPr>
        <p:spPr>
          <a:xfrm>
            <a:off x="493213" y="1596571"/>
            <a:ext cx="17318798" cy="3364049"/>
          </a:xfrm>
        </p:spPr>
        <p:txBody>
          <a:bodyPr/>
          <a:lstStyle/>
          <a:p>
            <a:pPr marL="457200" indent="-457200">
              <a:buFont typeface="Arial" panose="020B0604020202020204" pitchFamily="34" charset="0"/>
              <a:buChar char="•"/>
            </a:pPr>
            <a:r>
              <a:rPr kumimoji="1" lang="ja-JP" altLang="en-US" b="1" dirty="0"/>
              <a:t>第一原理計算</a:t>
            </a:r>
            <a:br>
              <a:rPr kumimoji="1" lang="en-US" altLang="ja-JP" dirty="0"/>
            </a:br>
            <a:r>
              <a:rPr kumimoji="1" lang="ja-JP" altLang="en-US" dirty="0"/>
              <a:t>物質の状態を第一原理（量子力学）に基づいて計算する。例えば、実験に先立って、未知の構造を予測し、</a:t>
            </a:r>
            <a:br>
              <a:rPr lang="en-US" altLang="ja-JP" dirty="0"/>
            </a:br>
            <a:r>
              <a:rPr kumimoji="1" lang="ja-JP" altLang="en-US" dirty="0"/>
              <a:t>望みの特性を持つ新しい物質を見つけることに使うことが出来る。</a:t>
            </a:r>
            <a:endParaRPr kumimoji="1" lang="en-US" altLang="ja-JP" dirty="0"/>
          </a:p>
          <a:p>
            <a:pPr marL="457200" indent="-457200">
              <a:buFont typeface="Arial" panose="020B0604020202020204" pitchFamily="34" charset="0"/>
              <a:buChar char="•"/>
            </a:pPr>
            <a:r>
              <a:rPr lang="ja-JP" altLang="en-US" b="1" dirty="0"/>
              <a:t>密度汎関数理論（</a:t>
            </a:r>
            <a:r>
              <a:rPr lang="en-US" altLang="ja-JP" b="1" dirty="0"/>
              <a:t>Density Functional Theory, DFT</a:t>
            </a:r>
            <a:r>
              <a:rPr lang="ja-JP" altLang="en-US" b="1" dirty="0"/>
              <a:t>）</a:t>
            </a:r>
            <a:br>
              <a:rPr lang="en-US" altLang="ja-JP" b="1" dirty="0"/>
            </a:br>
            <a:r>
              <a:rPr lang="ja-JP" altLang="en-US" dirty="0"/>
              <a:t>最もエネルギーが低い状態の電子密度が物質の状態を決めるという原則に基づいた理論で、計算コスト低く、</a:t>
            </a:r>
            <a:br>
              <a:rPr lang="en-US" altLang="ja-JP" dirty="0"/>
            </a:br>
            <a:r>
              <a:rPr lang="ja-JP" altLang="en-US" dirty="0"/>
              <a:t>分子や固体の電子状態を調べることが出来る。</a:t>
            </a:r>
            <a:endParaRPr lang="en-US" altLang="ja-JP" dirty="0"/>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9CB75C7B-D728-27C4-E0DB-954C3E386960}"/>
                  </a:ext>
                </a:extLst>
              </p:cNvPr>
              <p:cNvSpPr txBox="1"/>
              <p:nvPr/>
            </p:nvSpPr>
            <p:spPr>
              <a:xfrm>
                <a:off x="834390" y="6595983"/>
                <a:ext cx="3543300" cy="52367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b="0" i="1" smtClean="0">
                              <a:latin typeface="Cambria Math" panose="02040503050406030204" pitchFamily="18" charset="0"/>
                            </a:rPr>
                          </m:ctrlPr>
                        </m:sSubPr>
                        <m:e>
                          <m:r>
                            <a:rPr kumimoji="1" lang="en-US" altLang="ja-JP" b="0" i="1" smtClean="0">
                              <a:latin typeface="Cambria Math" panose="02040503050406030204" pitchFamily="18" charset="0"/>
                            </a:rPr>
                            <m:t>𝐸</m:t>
                          </m:r>
                        </m:e>
                        <m:sub>
                          <m:r>
                            <a:rPr kumimoji="1" lang="en-US" altLang="ja-JP" b="0" i="1" smtClean="0">
                              <a:latin typeface="Cambria Math" panose="02040503050406030204" pitchFamily="18" charset="0"/>
                            </a:rPr>
                            <m:t>𝑥𝑐</m:t>
                          </m:r>
                        </m:sub>
                      </m:sSub>
                      <m:d>
                        <m:dPr>
                          <m:begChr m:val="["/>
                          <m:endChr m:val="]"/>
                          <m:ctrlPr>
                            <a:rPr kumimoji="1" lang="en-US" altLang="ja-JP" b="0" i="1" smtClean="0">
                              <a:latin typeface="Cambria Math" panose="02040503050406030204" pitchFamily="18" charset="0"/>
                            </a:rPr>
                          </m:ctrlPr>
                        </m:dPr>
                        <m:e>
                          <m:r>
                            <a:rPr kumimoji="1" lang="en-US" altLang="ja-JP" b="0" i="1" smtClean="0">
                              <a:latin typeface="Cambria Math" panose="02040503050406030204" pitchFamily="18" charset="0"/>
                            </a:rPr>
                            <m:t>𝜌</m:t>
                          </m:r>
                        </m:e>
                      </m:d>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𝑑</m:t>
                      </m:r>
                      <m:r>
                        <a:rPr kumimoji="1" lang="en-US" altLang="ja-JP" b="1" i="1" smtClean="0">
                          <a:latin typeface="Cambria Math" panose="02040503050406030204" pitchFamily="18" charset="0"/>
                        </a:rPr>
                        <m:t>𝒓</m:t>
                      </m:r>
                      <m:r>
                        <a:rPr kumimoji="1" lang="en-US" altLang="ja-JP" b="0" i="1" smtClean="0">
                          <a:latin typeface="Cambria Math" panose="02040503050406030204" pitchFamily="18" charset="0"/>
                        </a:rPr>
                        <m:t>𝑓</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𝑛</m:t>
                      </m:r>
                      <m:r>
                        <a:rPr kumimoji="1" lang="en-US" altLang="ja-JP" b="0" i="1" smtClean="0">
                          <a:latin typeface="Cambria Math" panose="02040503050406030204" pitchFamily="18" charset="0"/>
                        </a:rPr>
                        <m:t>,</m:t>
                      </m:r>
                      <m:r>
                        <m:rPr>
                          <m:sty m:val="p"/>
                        </m:rPr>
                        <a:rPr kumimoji="1" lang="en-US" altLang="ja-JP" b="0" i="0" smtClean="0">
                          <a:latin typeface="Cambria Math" panose="02040503050406030204" pitchFamily="18" charset="0"/>
                        </a:rPr>
                        <m:t>∇</m:t>
                      </m:r>
                      <m:r>
                        <a:rPr kumimoji="1" lang="en-US" altLang="ja-JP" b="0" i="1" smtClean="0">
                          <a:latin typeface="Cambria Math" panose="02040503050406030204" pitchFamily="18" charset="0"/>
                        </a:rPr>
                        <m:t>𝜌</m:t>
                      </m:r>
                      <m:r>
                        <a:rPr kumimoji="1" lang="en-US" altLang="ja-JP" b="0" i="1" smtClean="0">
                          <a:latin typeface="Cambria Math" panose="02040503050406030204" pitchFamily="18" charset="0"/>
                        </a:rPr>
                        <m:t>)</m:t>
                      </m:r>
                    </m:oMath>
                  </m:oMathPara>
                </a14:m>
                <a:endParaRPr kumimoji="1" lang="ja-JP" altLang="en-US" dirty="0"/>
              </a:p>
            </p:txBody>
          </p:sp>
        </mc:Choice>
        <mc:Fallback xmlns="">
          <p:sp>
            <p:nvSpPr>
              <p:cNvPr id="6" name="テキスト ボックス 5">
                <a:extLst>
                  <a:ext uri="{FF2B5EF4-FFF2-40B4-BE49-F238E27FC236}">
                    <a16:creationId xmlns:a16="http://schemas.microsoft.com/office/drawing/2014/main" id="{9CB75C7B-D728-27C4-E0DB-954C3E386960}"/>
                  </a:ext>
                </a:extLst>
              </p:cNvPr>
              <p:cNvSpPr txBox="1">
                <a:spLocks noRot="1" noChangeAspect="1" noMove="1" noResize="1" noEditPoints="1" noAdjustHandles="1" noChangeArrowheads="1" noChangeShapeType="1" noTextEdit="1"/>
              </p:cNvSpPr>
              <p:nvPr/>
            </p:nvSpPr>
            <p:spPr>
              <a:xfrm>
                <a:off x="834390" y="6595983"/>
                <a:ext cx="3543300" cy="523670"/>
              </a:xfrm>
              <a:prstGeom prst="rect">
                <a:avLst/>
              </a:prstGeom>
              <a:blipFill>
                <a:blip r:embed="rId3"/>
                <a:stretch>
                  <a:fillRect/>
                </a:stretch>
              </a:blipFill>
            </p:spPr>
            <p:txBody>
              <a:bodyPr/>
              <a:lstStyle/>
              <a:p>
                <a:r>
                  <a:rPr lang="ja-JP" altLang="en-US">
                    <a:noFill/>
                  </a:rPr>
                  <a:t> </a:t>
                </a:r>
              </a:p>
            </p:txBody>
          </p:sp>
        </mc:Fallback>
      </mc:AlternateContent>
      <p:sp>
        <p:nvSpPr>
          <p:cNvPr id="7" name="テキスト ボックス 6">
            <a:extLst>
              <a:ext uri="{FF2B5EF4-FFF2-40B4-BE49-F238E27FC236}">
                <a16:creationId xmlns:a16="http://schemas.microsoft.com/office/drawing/2014/main" id="{2F4CC136-9E6C-B230-1227-F71EBCE523DB}"/>
              </a:ext>
            </a:extLst>
          </p:cNvPr>
          <p:cNvSpPr txBox="1"/>
          <p:nvPr/>
        </p:nvSpPr>
        <p:spPr>
          <a:xfrm>
            <a:off x="550363" y="5942407"/>
            <a:ext cx="4800600" cy="507831"/>
          </a:xfrm>
          <a:prstGeom prst="rect">
            <a:avLst/>
          </a:prstGeom>
          <a:noFill/>
        </p:spPr>
        <p:txBody>
          <a:bodyPr wrap="square" rtlCol="0">
            <a:spAutoFit/>
          </a:bodyPr>
          <a:lstStyle/>
          <a:p>
            <a:r>
              <a:rPr kumimoji="1" lang="en-US" altLang="ja-JP" dirty="0"/>
              <a:t>DFT</a:t>
            </a:r>
            <a:r>
              <a:rPr kumimoji="1" lang="ja-JP" altLang="en-US" dirty="0"/>
              <a:t>における一般化勾配近似</a:t>
            </a:r>
          </a:p>
        </p:txBody>
      </p:sp>
      <p:cxnSp>
        <p:nvCxnSpPr>
          <p:cNvPr id="9" name="直線矢印コネクタ 8">
            <a:extLst>
              <a:ext uri="{FF2B5EF4-FFF2-40B4-BE49-F238E27FC236}">
                <a16:creationId xmlns:a16="http://schemas.microsoft.com/office/drawing/2014/main" id="{2049A0C2-0D63-9972-7FF9-3C77758B3C83}"/>
              </a:ext>
            </a:extLst>
          </p:cNvPr>
          <p:cNvCxnSpPr/>
          <p:nvPr/>
        </p:nvCxnSpPr>
        <p:spPr>
          <a:xfrm>
            <a:off x="5086350" y="6595983"/>
            <a:ext cx="118872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7FB063DB-7E7B-FFAE-145D-0220BCC378E6}"/>
              </a:ext>
            </a:extLst>
          </p:cNvPr>
          <p:cNvSpPr txBox="1"/>
          <p:nvPr/>
        </p:nvSpPr>
        <p:spPr>
          <a:xfrm>
            <a:off x="6656146" y="6247606"/>
            <a:ext cx="5852160" cy="923330"/>
          </a:xfrm>
          <a:prstGeom prst="rect">
            <a:avLst/>
          </a:prstGeom>
          <a:noFill/>
        </p:spPr>
        <p:txBody>
          <a:bodyPr wrap="square" rtlCol="0">
            <a:spAutoFit/>
          </a:bodyPr>
          <a:lstStyle/>
          <a:p>
            <a:r>
              <a:rPr kumimoji="1" lang="ja-JP" altLang="en-US" dirty="0"/>
              <a:t>バンドギャップを</a:t>
            </a:r>
            <a:endParaRPr kumimoji="1" lang="en-US" altLang="ja-JP" dirty="0"/>
          </a:p>
          <a:p>
            <a:r>
              <a:rPr kumimoji="1" lang="en-US" altLang="ja-JP" dirty="0"/>
              <a:t>40%</a:t>
            </a:r>
            <a:r>
              <a:rPr kumimoji="1" lang="ja-JP" altLang="en-US" dirty="0"/>
              <a:t>程度過小評価してしまう</a:t>
            </a:r>
          </a:p>
        </p:txBody>
      </p:sp>
      <p:cxnSp>
        <p:nvCxnSpPr>
          <p:cNvPr id="12" name="直線コネクタ 11">
            <a:extLst>
              <a:ext uri="{FF2B5EF4-FFF2-40B4-BE49-F238E27FC236}">
                <a16:creationId xmlns:a16="http://schemas.microsoft.com/office/drawing/2014/main" id="{DB387E11-D4C7-5212-400C-2B5612690F3E}"/>
              </a:ext>
            </a:extLst>
          </p:cNvPr>
          <p:cNvCxnSpPr/>
          <p:nvPr/>
        </p:nvCxnSpPr>
        <p:spPr>
          <a:xfrm>
            <a:off x="1017270" y="7119653"/>
            <a:ext cx="822960" cy="0"/>
          </a:xfrm>
          <a:prstGeom prst="line">
            <a:avLst/>
          </a:prstGeom>
          <a:ln w="4445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30314FDA-3DF9-59F7-FFC3-EAF4B102BCF1}"/>
              </a:ext>
            </a:extLst>
          </p:cNvPr>
          <p:cNvSpPr txBox="1"/>
          <p:nvPr/>
        </p:nvSpPr>
        <p:spPr>
          <a:xfrm>
            <a:off x="372336" y="7330509"/>
            <a:ext cx="2935787" cy="507831"/>
          </a:xfrm>
          <a:prstGeom prst="rect">
            <a:avLst/>
          </a:prstGeom>
          <a:noFill/>
        </p:spPr>
        <p:txBody>
          <a:bodyPr wrap="square" rtlCol="0">
            <a:spAutoFit/>
          </a:bodyPr>
          <a:lstStyle/>
          <a:p>
            <a:r>
              <a:rPr kumimoji="1" lang="ja-JP" altLang="en-US" dirty="0"/>
              <a:t>交換相関汎関数</a:t>
            </a:r>
          </a:p>
        </p:txBody>
      </p:sp>
      <p:cxnSp>
        <p:nvCxnSpPr>
          <p:cNvPr id="26" name="直線矢印コネクタ 25">
            <a:extLst>
              <a:ext uri="{FF2B5EF4-FFF2-40B4-BE49-F238E27FC236}">
                <a16:creationId xmlns:a16="http://schemas.microsoft.com/office/drawing/2014/main" id="{CE74725B-9A6E-E543-6AA7-BC6DF194928B}"/>
              </a:ext>
            </a:extLst>
          </p:cNvPr>
          <p:cNvCxnSpPr>
            <a:cxnSpLocks/>
          </p:cNvCxnSpPr>
          <p:nvPr/>
        </p:nvCxnSpPr>
        <p:spPr>
          <a:xfrm flipV="1">
            <a:off x="12367484" y="5334000"/>
            <a:ext cx="0" cy="428625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28" name="テキスト ボックス 27">
            <a:extLst>
              <a:ext uri="{FF2B5EF4-FFF2-40B4-BE49-F238E27FC236}">
                <a16:creationId xmlns:a16="http://schemas.microsoft.com/office/drawing/2014/main" id="{AEC05F71-3848-FCF3-508A-5A555D92E492}"/>
              </a:ext>
            </a:extLst>
          </p:cNvPr>
          <p:cNvSpPr txBox="1"/>
          <p:nvPr/>
        </p:nvSpPr>
        <p:spPr>
          <a:xfrm>
            <a:off x="11524811" y="4802077"/>
            <a:ext cx="2384611" cy="507831"/>
          </a:xfrm>
          <a:prstGeom prst="rect">
            <a:avLst/>
          </a:prstGeom>
          <a:noFill/>
        </p:spPr>
        <p:txBody>
          <a:bodyPr wrap="square" rtlCol="0">
            <a:spAutoFit/>
          </a:bodyPr>
          <a:lstStyle/>
          <a:p>
            <a:r>
              <a:rPr kumimoji="1" lang="ja-JP" altLang="en-US" dirty="0"/>
              <a:t>エネルギー</a:t>
            </a:r>
          </a:p>
        </p:txBody>
      </p:sp>
      <p:sp>
        <p:nvSpPr>
          <p:cNvPr id="29" name="フリーフォーム: 図形 28">
            <a:extLst>
              <a:ext uri="{FF2B5EF4-FFF2-40B4-BE49-F238E27FC236}">
                <a16:creationId xmlns:a16="http://schemas.microsoft.com/office/drawing/2014/main" id="{9F46674B-69E1-B0A1-D027-C53409709F30}"/>
              </a:ext>
            </a:extLst>
          </p:cNvPr>
          <p:cNvSpPr/>
          <p:nvPr/>
        </p:nvSpPr>
        <p:spPr>
          <a:xfrm>
            <a:off x="12349555" y="6005905"/>
            <a:ext cx="1559867" cy="914400"/>
          </a:xfrm>
          <a:custGeom>
            <a:avLst/>
            <a:gdLst>
              <a:gd name="connsiteX0" fmla="*/ 17929 w 1559867"/>
              <a:gd name="connsiteY0" fmla="*/ 0 h 914400"/>
              <a:gd name="connsiteX1" fmla="*/ 1559859 w 1559867"/>
              <a:gd name="connsiteY1" fmla="*/ 358588 h 914400"/>
              <a:gd name="connsiteX2" fmla="*/ 0 w 1559867"/>
              <a:gd name="connsiteY2" fmla="*/ 914400 h 914400"/>
            </a:gdLst>
            <a:ahLst/>
            <a:cxnLst>
              <a:cxn ang="0">
                <a:pos x="connsiteX0" y="connsiteY0"/>
              </a:cxn>
              <a:cxn ang="0">
                <a:pos x="connsiteX1" y="connsiteY1"/>
              </a:cxn>
              <a:cxn ang="0">
                <a:pos x="connsiteX2" y="connsiteY2"/>
              </a:cxn>
            </a:cxnLst>
            <a:rect l="l" t="t" r="r" b="b"/>
            <a:pathLst>
              <a:path w="1559867" h="914400">
                <a:moveTo>
                  <a:pt x="17929" y="0"/>
                </a:moveTo>
                <a:cubicBezTo>
                  <a:pt x="790388" y="103094"/>
                  <a:pt x="1562847" y="206188"/>
                  <a:pt x="1559859" y="358588"/>
                </a:cubicBezTo>
                <a:cubicBezTo>
                  <a:pt x="1556871" y="510988"/>
                  <a:pt x="778435" y="712694"/>
                  <a:pt x="0" y="9144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フリーフォーム: 図形 29">
            <a:extLst>
              <a:ext uri="{FF2B5EF4-FFF2-40B4-BE49-F238E27FC236}">
                <a16:creationId xmlns:a16="http://schemas.microsoft.com/office/drawing/2014/main" id="{8E77A610-DCF5-56BD-7A29-978BECA741EF}"/>
              </a:ext>
            </a:extLst>
          </p:cNvPr>
          <p:cNvSpPr/>
          <p:nvPr/>
        </p:nvSpPr>
        <p:spPr>
          <a:xfrm>
            <a:off x="12349555" y="7906422"/>
            <a:ext cx="1864724" cy="1021977"/>
          </a:xfrm>
          <a:custGeom>
            <a:avLst/>
            <a:gdLst>
              <a:gd name="connsiteX0" fmla="*/ 53788 w 1864724"/>
              <a:gd name="connsiteY0" fmla="*/ 0 h 1021977"/>
              <a:gd name="connsiteX1" fmla="*/ 1864659 w 1864724"/>
              <a:gd name="connsiteY1" fmla="*/ 430306 h 1021977"/>
              <a:gd name="connsiteX2" fmla="*/ 0 w 1864724"/>
              <a:gd name="connsiteY2" fmla="*/ 1021977 h 1021977"/>
            </a:gdLst>
            <a:ahLst/>
            <a:cxnLst>
              <a:cxn ang="0">
                <a:pos x="connsiteX0" y="connsiteY0"/>
              </a:cxn>
              <a:cxn ang="0">
                <a:pos x="connsiteX1" y="connsiteY1"/>
              </a:cxn>
              <a:cxn ang="0">
                <a:pos x="connsiteX2" y="connsiteY2"/>
              </a:cxn>
            </a:cxnLst>
            <a:rect l="l" t="t" r="r" b="b"/>
            <a:pathLst>
              <a:path w="1864724" h="1021977">
                <a:moveTo>
                  <a:pt x="53788" y="0"/>
                </a:moveTo>
                <a:cubicBezTo>
                  <a:pt x="963706" y="129988"/>
                  <a:pt x="1873624" y="259977"/>
                  <a:pt x="1864659" y="430306"/>
                </a:cubicBezTo>
                <a:cubicBezTo>
                  <a:pt x="1855694" y="600635"/>
                  <a:pt x="927847" y="811306"/>
                  <a:pt x="0" y="102197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 name="直線矢印コネクタ 30">
            <a:extLst>
              <a:ext uri="{FF2B5EF4-FFF2-40B4-BE49-F238E27FC236}">
                <a16:creationId xmlns:a16="http://schemas.microsoft.com/office/drawing/2014/main" id="{404250C0-0826-E437-1986-92DEEFD0BA2C}"/>
              </a:ext>
            </a:extLst>
          </p:cNvPr>
          <p:cNvCxnSpPr>
            <a:cxnSpLocks/>
          </p:cNvCxnSpPr>
          <p:nvPr/>
        </p:nvCxnSpPr>
        <p:spPr>
          <a:xfrm>
            <a:off x="11783286" y="9168205"/>
            <a:ext cx="3639670" cy="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36" name="フリーフォーム: 図形 35">
            <a:extLst>
              <a:ext uri="{FF2B5EF4-FFF2-40B4-BE49-F238E27FC236}">
                <a16:creationId xmlns:a16="http://schemas.microsoft.com/office/drawing/2014/main" id="{0C4AD6F9-958D-85D9-D927-EEA5C3738C2A}"/>
              </a:ext>
            </a:extLst>
          </p:cNvPr>
          <p:cNvSpPr/>
          <p:nvPr/>
        </p:nvSpPr>
        <p:spPr>
          <a:xfrm>
            <a:off x="12367484" y="6233816"/>
            <a:ext cx="1559867" cy="914400"/>
          </a:xfrm>
          <a:custGeom>
            <a:avLst/>
            <a:gdLst>
              <a:gd name="connsiteX0" fmla="*/ 17929 w 1559867"/>
              <a:gd name="connsiteY0" fmla="*/ 0 h 914400"/>
              <a:gd name="connsiteX1" fmla="*/ 1559859 w 1559867"/>
              <a:gd name="connsiteY1" fmla="*/ 358588 h 914400"/>
              <a:gd name="connsiteX2" fmla="*/ 0 w 1559867"/>
              <a:gd name="connsiteY2" fmla="*/ 914400 h 914400"/>
            </a:gdLst>
            <a:ahLst/>
            <a:cxnLst>
              <a:cxn ang="0">
                <a:pos x="connsiteX0" y="connsiteY0"/>
              </a:cxn>
              <a:cxn ang="0">
                <a:pos x="connsiteX1" y="connsiteY1"/>
              </a:cxn>
              <a:cxn ang="0">
                <a:pos x="connsiteX2" y="connsiteY2"/>
              </a:cxn>
            </a:cxnLst>
            <a:rect l="l" t="t" r="r" b="b"/>
            <a:pathLst>
              <a:path w="1559867" h="914400">
                <a:moveTo>
                  <a:pt x="17929" y="0"/>
                </a:moveTo>
                <a:cubicBezTo>
                  <a:pt x="790388" y="103094"/>
                  <a:pt x="1562847" y="206188"/>
                  <a:pt x="1559859" y="358588"/>
                </a:cubicBezTo>
                <a:cubicBezTo>
                  <a:pt x="1556871" y="510988"/>
                  <a:pt x="778435" y="712694"/>
                  <a:pt x="0" y="91440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C59A73CF-1284-FDD0-3254-DEA8601DAF3C}"/>
              </a:ext>
            </a:extLst>
          </p:cNvPr>
          <p:cNvSpPr txBox="1"/>
          <p:nvPr/>
        </p:nvSpPr>
        <p:spPr>
          <a:xfrm>
            <a:off x="14277972" y="6196322"/>
            <a:ext cx="3860358" cy="923330"/>
          </a:xfrm>
          <a:prstGeom prst="rect">
            <a:avLst/>
          </a:prstGeom>
          <a:noFill/>
        </p:spPr>
        <p:txBody>
          <a:bodyPr wrap="square" rtlCol="0">
            <a:spAutoFit/>
          </a:bodyPr>
          <a:lstStyle/>
          <a:p>
            <a:r>
              <a:rPr kumimoji="1" lang="ja-JP" altLang="en-US" dirty="0"/>
              <a:t>赤：一般化勾配近似</a:t>
            </a:r>
            <a:endParaRPr kumimoji="1" lang="en-US" altLang="ja-JP" dirty="0"/>
          </a:p>
          <a:p>
            <a:r>
              <a:rPr kumimoji="1" lang="ja-JP" altLang="en-US" dirty="0"/>
              <a:t>青：実験</a:t>
            </a:r>
          </a:p>
        </p:txBody>
      </p:sp>
      <p:sp>
        <p:nvSpPr>
          <p:cNvPr id="40" name="フリーフォーム: 図形 39">
            <a:extLst>
              <a:ext uri="{FF2B5EF4-FFF2-40B4-BE49-F238E27FC236}">
                <a16:creationId xmlns:a16="http://schemas.microsoft.com/office/drawing/2014/main" id="{426D6A3B-58AB-8B60-70E8-445BBA4FC125}"/>
              </a:ext>
            </a:extLst>
          </p:cNvPr>
          <p:cNvSpPr/>
          <p:nvPr/>
        </p:nvSpPr>
        <p:spPr>
          <a:xfrm>
            <a:off x="12318817" y="7652294"/>
            <a:ext cx="1864724" cy="1021977"/>
          </a:xfrm>
          <a:custGeom>
            <a:avLst/>
            <a:gdLst>
              <a:gd name="connsiteX0" fmla="*/ 53788 w 1864724"/>
              <a:gd name="connsiteY0" fmla="*/ 0 h 1021977"/>
              <a:gd name="connsiteX1" fmla="*/ 1864659 w 1864724"/>
              <a:gd name="connsiteY1" fmla="*/ 430306 h 1021977"/>
              <a:gd name="connsiteX2" fmla="*/ 0 w 1864724"/>
              <a:gd name="connsiteY2" fmla="*/ 1021977 h 1021977"/>
            </a:gdLst>
            <a:ahLst/>
            <a:cxnLst>
              <a:cxn ang="0">
                <a:pos x="connsiteX0" y="connsiteY0"/>
              </a:cxn>
              <a:cxn ang="0">
                <a:pos x="connsiteX1" y="connsiteY1"/>
              </a:cxn>
              <a:cxn ang="0">
                <a:pos x="connsiteX2" y="connsiteY2"/>
              </a:cxn>
            </a:cxnLst>
            <a:rect l="l" t="t" r="r" b="b"/>
            <a:pathLst>
              <a:path w="1864724" h="1021977">
                <a:moveTo>
                  <a:pt x="53788" y="0"/>
                </a:moveTo>
                <a:cubicBezTo>
                  <a:pt x="963706" y="129988"/>
                  <a:pt x="1873624" y="259977"/>
                  <a:pt x="1864659" y="430306"/>
                </a:cubicBezTo>
                <a:cubicBezTo>
                  <a:pt x="1855694" y="600635"/>
                  <a:pt x="927847" y="811306"/>
                  <a:pt x="0" y="1021977"/>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テキスト ボックス 40">
            <a:extLst>
              <a:ext uri="{FF2B5EF4-FFF2-40B4-BE49-F238E27FC236}">
                <a16:creationId xmlns:a16="http://schemas.microsoft.com/office/drawing/2014/main" id="{A0BA431D-7FC1-C153-B0AF-C0191B874A0D}"/>
              </a:ext>
            </a:extLst>
          </p:cNvPr>
          <p:cNvSpPr txBox="1"/>
          <p:nvPr/>
        </p:nvSpPr>
        <p:spPr>
          <a:xfrm>
            <a:off x="15471623" y="8915218"/>
            <a:ext cx="1676400" cy="507831"/>
          </a:xfrm>
          <a:prstGeom prst="rect">
            <a:avLst/>
          </a:prstGeom>
          <a:noFill/>
        </p:spPr>
        <p:txBody>
          <a:bodyPr wrap="square" rtlCol="0">
            <a:spAutoFit/>
          </a:bodyPr>
          <a:lstStyle/>
          <a:p>
            <a:r>
              <a:rPr kumimoji="1" lang="ja-JP" altLang="en-US" dirty="0"/>
              <a:t>状態密度</a:t>
            </a:r>
          </a:p>
        </p:txBody>
      </p:sp>
      <p:cxnSp>
        <p:nvCxnSpPr>
          <p:cNvPr id="43" name="直線矢印コネクタ 42">
            <a:extLst>
              <a:ext uri="{FF2B5EF4-FFF2-40B4-BE49-F238E27FC236}">
                <a16:creationId xmlns:a16="http://schemas.microsoft.com/office/drawing/2014/main" id="{FED76CEF-5199-BA3C-AF87-881411B87508}"/>
              </a:ext>
            </a:extLst>
          </p:cNvPr>
          <p:cNvCxnSpPr>
            <a:cxnSpLocks/>
          </p:cNvCxnSpPr>
          <p:nvPr/>
        </p:nvCxnSpPr>
        <p:spPr>
          <a:xfrm>
            <a:off x="12508306" y="7170936"/>
            <a:ext cx="0" cy="481358"/>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a:extLst>
              <a:ext uri="{FF2B5EF4-FFF2-40B4-BE49-F238E27FC236}">
                <a16:creationId xmlns:a16="http://schemas.microsoft.com/office/drawing/2014/main" id="{AB9397FD-939D-C764-3101-894198734FFA}"/>
              </a:ext>
            </a:extLst>
          </p:cNvPr>
          <p:cNvCxnSpPr>
            <a:cxnSpLocks/>
          </p:cNvCxnSpPr>
          <p:nvPr/>
        </p:nvCxnSpPr>
        <p:spPr>
          <a:xfrm>
            <a:off x="12165406" y="6918238"/>
            <a:ext cx="0" cy="92010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118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0CDDCA-0FD6-192F-8DB7-C101E867496E}"/>
              </a:ext>
            </a:extLst>
          </p:cNvPr>
          <p:cNvSpPr>
            <a:spLocks noGrp="1"/>
          </p:cNvSpPr>
          <p:nvPr>
            <p:ph type="title"/>
          </p:nvPr>
        </p:nvSpPr>
        <p:spPr/>
        <p:txBody>
          <a:bodyPr/>
          <a:lstStyle/>
          <a:p>
            <a:r>
              <a:rPr lang="ja-JP" altLang="en-US" dirty="0"/>
              <a:t>問題設定</a:t>
            </a:r>
            <a:endParaRPr kumimoji="1" lang="ja-JP" altLang="en-US" dirty="0"/>
          </a:p>
        </p:txBody>
      </p:sp>
      <p:sp>
        <p:nvSpPr>
          <p:cNvPr id="3" name="フッター プレースホルダー 2">
            <a:extLst>
              <a:ext uri="{FF2B5EF4-FFF2-40B4-BE49-F238E27FC236}">
                <a16:creationId xmlns:a16="http://schemas.microsoft.com/office/drawing/2014/main" id="{A112D085-DFE5-D8C1-9174-F8E19F730799}"/>
              </a:ext>
            </a:extLst>
          </p:cNvPr>
          <p:cNvSpPr>
            <a:spLocks noGrp="1"/>
          </p:cNvSpPr>
          <p:nvPr>
            <p:ph type="ftr" sz="quarter" idx="10"/>
          </p:nvPr>
        </p:nvSpPr>
        <p:spPr/>
        <p:txBody>
          <a:bodyPr/>
          <a:lstStyle/>
          <a:p>
            <a:endParaRPr lang="en-US" dirty="0"/>
          </a:p>
        </p:txBody>
      </p:sp>
      <p:sp>
        <p:nvSpPr>
          <p:cNvPr id="4" name="スライド番号プレースホルダー 3">
            <a:extLst>
              <a:ext uri="{FF2B5EF4-FFF2-40B4-BE49-F238E27FC236}">
                <a16:creationId xmlns:a16="http://schemas.microsoft.com/office/drawing/2014/main" id="{78F3A5D1-5E01-1F41-F13F-D82E5E7B33A2}"/>
              </a:ext>
            </a:extLst>
          </p:cNvPr>
          <p:cNvSpPr>
            <a:spLocks noGrp="1"/>
          </p:cNvSpPr>
          <p:nvPr>
            <p:ph type="sldNum" sz="quarter" idx="11"/>
          </p:nvPr>
        </p:nvSpPr>
        <p:spPr/>
        <p:txBody>
          <a:bodyPr/>
          <a:lstStyle/>
          <a:p>
            <a:fld id="{03EB59E2-90B9-4CD3-AC74-D672227E13C3}" type="slidenum">
              <a:rPr lang="en-US" smtClean="0"/>
              <a:pPr/>
              <a:t>4</a:t>
            </a:fld>
            <a:endParaRPr lang="en-US" dirty="0"/>
          </a:p>
        </p:txBody>
      </p:sp>
      <p:sp>
        <p:nvSpPr>
          <p:cNvPr id="5" name="テキスト プレースホルダー 4">
            <a:extLst>
              <a:ext uri="{FF2B5EF4-FFF2-40B4-BE49-F238E27FC236}">
                <a16:creationId xmlns:a16="http://schemas.microsoft.com/office/drawing/2014/main" id="{C8262259-ED7D-6314-E67E-5C80FC6A81FF}"/>
              </a:ext>
            </a:extLst>
          </p:cNvPr>
          <p:cNvSpPr>
            <a:spLocks noGrp="1"/>
          </p:cNvSpPr>
          <p:nvPr>
            <p:ph type="body" sz="quarter" idx="12"/>
          </p:nvPr>
        </p:nvSpPr>
        <p:spPr/>
        <p:txBody>
          <a:bodyPr>
            <a:normAutofit fontScale="92500" lnSpcReduction="10000"/>
          </a:bodyPr>
          <a:lstStyle/>
          <a:p>
            <a:r>
              <a:rPr kumimoji="1" lang="ja-JP" altLang="en-US" dirty="0"/>
              <a:t>一般化勾配近似ではうまくいかないことから、様々な方法が提案されてきたが、それぞれにメリットとデメリットがある。</a:t>
            </a:r>
            <a:endParaRPr kumimoji="1" lang="en-US" altLang="ja-JP" dirty="0"/>
          </a:p>
          <a:p>
            <a:pPr marL="457200" indent="-457200">
              <a:buFont typeface="Arial" panose="020B0604020202020204" pitchFamily="34" charset="0"/>
              <a:buChar char="•"/>
            </a:pPr>
            <a:r>
              <a:rPr lang="en-US" altLang="ja-JP" dirty="0"/>
              <a:t>GW</a:t>
            </a:r>
            <a:r>
              <a:rPr lang="ja-JP" altLang="en-US" dirty="0"/>
              <a:t>近似</a:t>
            </a:r>
            <a:endParaRPr lang="en-US" altLang="ja-JP" dirty="0"/>
          </a:p>
          <a:p>
            <a:pPr marL="1142909" lvl="1" indent="-457200">
              <a:buFont typeface="Arial" panose="020B0604020202020204" pitchFamily="34" charset="0"/>
              <a:buChar char="•"/>
            </a:pPr>
            <a:r>
              <a:rPr lang="ja-JP" altLang="en-US" sz="3000" dirty="0"/>
              <a:t>メリット</a:t>
            </a:r>
            <a:br>
              <a:rPr lang="en-US" altLang="ja-JP" sz="3000" dirty="0"/>
            </a:br>
            <a:r>
              <a:rPr lang="ja-JP" altLang="en-US" sz="3000" dirty="0"/>
              <a:t>精度が非常に良い</a:t>
            </a:r>
            <a:endParaRPr lang="en-US" altLang="ja-JP" sz="3000" dirty="0"/>
          </a:p>
          <a:p>
            <a:pPr marL="1142909" lvl="1" indent="-457200">
              <a:buFont typeface="Arial" panose="020B0604020202020204" pitchFamily="34" charset="0"/>
              <a:buChar char="•"/>
            </a:pPr>
            <a:r>
              <a:rPr lang="ja-JP" altLang="en-US" sz="3000" dirty="0"/>
              <a:t>デメリット</a:t>
            </a:r>
            <a:br>
              <a:rPr lang="en-US" altLang="ja-JP" sz="3000" dirty="0"/>
            </a:br>
            <a:r>
              <a:rPr lang="ja-JP" altLang="en-US" sz="3000" dirty="0"/>
              <a:t>計算コストが非常に高い</a:t>
            </a:r>
            <a:endParaRPr lang="en-US" altLang="ja-JP" sz="3000" dirty="0"/>
          </a:p>
          <a:p>
            <a:pPr marL="457200" indent="-457200">
              <a:buFont typeface="Arial" panose="020B0604020202020204" pitchFamily="34" charset="0"/>
              <a:buChar char="•"/>
            </a:pPr>
            <a:r>
              <a:rPr lang="ja-JP" altLang="en-US" dirty="0"/>
              <a:t>一般化勾配近似ではなく</a:t>
            </a:r>
            <a:r>
              <a:rPr lang="en-US" altLang="ja-JP" dirty="0"/>
              <a:t>HSE</a:t>
            </a:r>
            <a:r>
              <a:rPr lang="ja-JP" altLang="en-US" dirty="0"/>
              <a:t>汎関数というものを使う方法</a:t>
            </a:r>
            <a:endParaRPr lang="en-US" altLang="ja-JP" dirty="0"/>
          </a:p>
          <a:p>
            <a:pPr marL="1142909" lvl="1" indent="-457200">
              <a:buFont typeface="Arial" panose="020B0604020202020204" pitchFamily="34" charset="0"/>
              <a:buChar char="•"/>
            </a:pPr>
            <a:r>
              <a:rPr lang="ja-JP" altLang="en-US" sz="3000" dirty="0"/>
              <a:t>メリット</a:t>
            </a:r>
            <a:br>
              <a:rPr lang="en-US" altLang="ja-JP" sz="3000" dirty="0"/>
            </a:br>
            <a:r>
              <a:rPr lang="ja-JP" altLang="en-US" sz="3000" dirty="0"/>
              <a:t>バンドギャップ以外の性質の精度が良い。</a:t>
            </a:r>
            <a:endParaRPr lang="en-US" altLang="ja-JP" sz="3000" dirty="0"/>
          </a:p>
          <a:p>
            <a:pPr marL="1142909" lvl="1" indent="-457200">
              <a:buFont typeface="Arial" panose="020B0604020202020204" pitchFamily="34" charset="0"/>
              <a:buChar char="•"/>
            </a:pPr>
            <a:r>
              <a:rPr lang="ja-JP" altLang="en-US" sz="3000" dirty="0"/>
              <a:t>デメリット</a:t>
            </a:r>
            <a:br>
              <a:rPr lang="en-US" altLang="ja-JP" sz="3000" dirty="0"/>
            </a:br>
            <a:r>
              <a:rPr lang="ja-JP" altLang="en-US" sz="3000" dirty="0"/>
              <a:t>計算コストが高い</a:t>
            </a:r>
            <a:r>
              <a:rPr lang="en-US" altLang="ja-JP" sz="3000" dirty="0"/>
              <a:t>(GW</a:t>
            </a:r>
            <a:r>
              <a:rPr lang="ja-JP" altLang="en-US" sz="3000" dirty="0"/>
              <a:t>近似よりは低い）</a:t>
            </a:r>
            <a:endParaRPr lang="en-US" altLang="ja-JP" sz="3000" dirty="0"/>
          </a:p>
          <a:p>
            <a:pPr marL="457200" indent="-457200">
              <a:buFont typeface="Arial" panose="020B0604020202020204" pitchFamily="34" charset="0"/>
              <a:buChar char="•"/>
            </a:pPr>
            <a:r>
              <a:rPr lang="en-US" altLang="ja-JP" dirty="0" err="1"/>
              <a:t>mBJ</a:t>
            </a:r>
            <a:r>
              <a:rPr lang="ja-JP" altLang="en-US" dirty="0"/>
              <a:t>ポテンシャルを使う方法</a:t>
            </a:r>
            <a:endParaRPr lang="en-US" altLang="ja-JP" dirty="0"/>
          </a:p>
          <a:p>
            <a:pPr marL="1142909" lvl="1" indent="-457200">
              <a:buFont typeface="Arial" panose="020B0604020202020204" pitchFamily="34" charset="0"/>
              <a:buChar char="•"/>
            </a:pPr>
            <a:r>
              <a:rPr lang="ja-JP" altLang="en-US" sz="3000" dirty="0"/>
              <a:t>メリット</a:t>
            </a:r>
            <a:br>
              <a:rPr lang="en-US" altLang="ja-JP" sz="3000" dirty="0"/>
            </a:br>
            <a:r>
              <a:rPr lang="ja-JP" altLang="en-US" sz="3000" dirty="0"/>
              <a:t>計算コストが低い、バンドギャップの精度は</a:t>
            </a:r>
            <a:r>
              <a:rPr lang="en-US" altLang="ja-JP" sz="3000" dirty="0"/>
              <a:t>HSE</a:t>
            </a:r>
            <a:r>
              <a:rPr lang="ja-JP" altLang="en-US" sz="3000" dirty="0"/>
              <a:t>汎関数と同程度</a:t>
            </a:r>
            <a:endParaRPr lang="en-US" altLang="ja-JP" sz="3000" dirty="0"/>
          </a:p>
          <a:p>
            <a:pPr marL="1142909" lvl="1" indent="-457200">
              <a:buFont typeface="Arial" panose="020B0604020202020204" pitchFamily="34" charset="0"/>
              <a:buChar char="•"/>
            </a:pPr>
            <a:r>
              <a:rPr lang="ja-JP" altLang="en-US" sz="3000" dirty="0"/>
              <a:t>デメリット</a:t>
            </a:r>
            <a:br>
              <a:rPr lang="en-US" altLang="ja-JP" sz="3000" dirty="0"/>
            </a:br>
            <a:r>
              <a:rPr lang="ja-JP" altLang="en-US" sz="3000" dirty="0"/>
              <a:t>バンドギャップ以外の性質の精度が悪くなることがある。</a:t>
            </a:r>
            <a:br>
              <a:rPr lang="en-US" altLang="ja-JP" dirty="0"/>
            </a:br>
            <a:endParaRPr lang="en-US" altLang="ja-JP" dirty="0"/>
          </a:p>
        </p:txBody>
      </p:sp>
      <p:sp>
        <p:nvSpPr>
          <p:cNvPr id="6" name="テキスト ボックス 5">
            <a:extLst>
              <a:ext uri="{FF2B5EF4-FFF2-40B4-BE49-F238E27FC236}">
                <a16:creationId xmlns:a16="http://schemas.microsoft.com/office/drawing/2014/main" id="{D0E140CB-F3F7-78A6-84B0-FD15BCA98B50}"/>
              </a:ext>
            </a:extLst>
          </p:cNvPr>
          <p:cNvSpPr txBox="1"/>
          <p:nvPr/>
        </p:nvSpPr>
        <p:spPr>
          <a:xfrm>
            <a:off x="9886950" y="2914650"/>
            <a:ext cx="5829300" cy="3416320"/>
          </a:xfrm>
          <a:prstGeom prst="rect">
            <a:avLst/>
          </a:prstGeom>
          <a:noFill/>
        </p:spPr>
        <p:txBody>
          <a:bodyPr wrap="square" rtlCol="0">
            <a:spAutoFit/>
          </a:bodyPr>
          <a:lstStyle/>
          <a:p>
            <a:r>
              <a:rPr kumimoji="1" lang="ja-JP" altLang="en-US" dirty="0">
                <a:solidFill>
                  <a:srgbClr val="FF0000"/>
                </a:solidFill>
              </a:rPr>
              <a:t>計算コストとバンドギャップ予測精度、バンドギャップ以外の性質の精度のバランスが大事</a:t>
            </a:r>
            <a:endParaRPr kumimoji="1" lang="en-US" altLang="ja-JP" dirty="0">
              <a:solidFill>
                <a:srgbClr val="FF0000"/>
              </a:solidFill>
            </a:endParaRPr>
          </a:p>
          <a:p>
            <a:r>
              <a:rPr kumimoji="1" lang="ja-JP" altLang="en-US" dirty="0"/>
              <a:t>→計算コストが低く、</a:t>
            </a:r>
            <a:br>
              <a:rPr kumimoji="1" lang="en-US" altLang="ja-JP" dirty="0"/>
            </a:br>
            <a:r>
              <a:rPr kumimoji="1" lang="ja-JP" altLang="en-US" dirty="0"/>
              <a:t>かつ精度もある程度担保されているような方法はないか？</a:t>
            </a:r>
            <a:endParaRPr kumimoji="1" lang="en-US" altLang="ja-JP" dirty="0"/>
          </a:p>
          <a:p>
            <a:r>
              <a:rPr kumimoji="1" lang="ja-JP" altLang="en-US" dirty="0"/>
              <a:t>→望みの特性を持つような候補物質を大量に調べ上げるのに役立つ</a:t>
            </a:r>
          </a:p>
        </p:txBody>
      </p:sp>
    </p:spTree>
    <p:extLst>
      <p:ext uri="{BB962C8B-B14F-4D97-AF65-F5344CB8AC3E}">
        <p14:creationId xmlns:p14="http://schemas.microsoft.com/office/powerpoint/2010/main" val="1626453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F2A9AB-30AB-0519-86E7-1642A8CAF615}"/>
              </a:ext>
            </a:extLst>
          </p:cNvPr>
          <p:cNvSpPr>
            <a:spLocks noGrp="1"/>
          </p:cNvSpPr>
          <p:nvPr>
            <p:ph type="title"/>
          </p:nvPr>
        </p:nvSpPr>
        <p:spPr/>
        <p:txBody>
          <a:bodyPr/>
          <a:lstStyle/>
          <a:p>
            <a:r>
              <a:rPr kumimoji="1" lang="ja-JP" altLang="en-US" dirty="0"/>
              <a:t>実験誘電定数とバンドギャップ過小評価</a:t>
            </a:r>
          </a:p>
        </p:txBody>
      </p:sp>
      <p:sp>
        <p:nvSpPr>
          <p:cNvPr id="3" name="フッター プレースホルダー 2">
            <a:extLst>
              <a:ext uri="{FF2B5EF4-FFF2-40B4-BE49-F238E27FC236}">
                <a16:creationId xmlns:a16="http://schemas.microsoft.com/office/drawing/2014/main" id="{80FC59DD-F3E0-C4A7-8D85-553D3B1C329A}"/>
              </a:ext>
            </a:extLst>
          </p:cNvPr>
          <p:cNvSpPr>
            <a:spLocks noGrp="1"/>
          </p:cNvSpPr>
          <p:nvPr>
            <p:ph type="ftr" sz="quarter" idx="10"/>
          </p:nvPr>
        </p:nvSpPr>
        <p:spPr/>
        <p:txBody>
          <a:bodyPr/>
          <a:lstStyle/>
          <a:p>
            <a:endParaRPr lang="en-US" dirty="0"/>
          </a:p>
        </p:txBody>
      </p:sp>
      <p:sp>
        <p:nvSpPr>
          <p:cNvPr id="4" name="スライド番号プレースホルダー 3">
            <a:extLst>
              <a:ext uri="{FF2B5EF4-FFF2-40B4-BE49-F238E27FC236}">
                <a16:creationId xmlns:a16="http://schemas.microsoft.com/office/drawing/2014/main" id="{646D6A0E-478B-2FAF-E698-8D77569DC9F3}"/>
              </a:ext>
            </a:extLst>
          </p:cNvPr>
          <p:cNvSpPr>
            <a:spLocks noGrp="1"/>
          </p:cNvSpPr>
          <p:nvPr>
            <p:ph type="sldNum" sz="quarter" idx="11"/>
          </p:nvPr>
        </p:nvSpPr>
        <p:spPr/>
        <p:txBody>
          <a:bodyPr/>
          <a:lstStyle/>
          <a:p>
            <a:fld id="{03EB59E2-90B9-4CD3-AC74-D672227E13C3}" type="slidenum">
              <a:rPr lang="en-US" smtClean="0"/>
              <a:pPr/>
              <a:t>5</a:t>
            </a:fld>
            <a:endParaRPr lang="en-US" dirty="0"/>
          </a:p>
        </p:txBody>
      </p:sp>
      <p:sp>
        <p:nvSpPr>
          <p:cNvPr id="5" name="テキスト プレースホルダー 4">
            <a:extLst>
              <a:ext uri="{FF2B5EF4-FFF2-40B4-BE49-F238E27FC236}">
                <a16:creationId xmlns:a16="http://schemas.microsoft.com/office/drawing/2014/main" id="{C0E98681-BA80-894C-C1F7-2353CCCB672E}"/>
              </a:ext>
            </a:extLst>
          </p:cNvPr>
          <p:cNvSpPr>
            <a:spLocks noGrp="1"/>
          </p:cNvSpPr>
          <p:nvPr>
            <p:ph type="body" sz="quarter" idx="12"/>
          </p:nvPr>
        </p:nvSpPr>
        <p:spPr/>
        <p:txBody>
          <a:bodyPr/>
          <a:lstStyle/>
          <a:p>
            <a:pPr marL="457200" indent="-457200">
              <a:buFont typeface="Arial" panose="020B0604020202020204" pitchFamily="34" charset="0"/>
              <a:buChar char="•"/>
            </a:pPr>
            <a:r>
              <a:rPr kumimoji="1" lang="ja-JP" altLang="en-US" b="1" dirty="0"/>
              <a:t>分極とは？</a:t>
            </a:r>
            <a:br>
              <a:rPr lang="en-US" altLang="ja-JP" b="1" dirty="0"/>
            </a:br>
            <a:r>
              <a:rPr lang="ja-JP" altLang="en-US" dirty="0"/>
              <a:t>半導体や絶縁体は、電場（電子を動かすための場）に対して、通常電流は流れないが、</a:t>
            </a:r>
            <a:br>
              <a:rPr lang="en-US" altLang="ja-JP" dirty="0"/>
            </a:br>
            <a:r>
              <a:rPr lang="ja-JP" altLang="en-US" dirty="0"/>
              <a:t>原子核の周りの電子の分布に偏りが生じ、正負の電荷のペアが出来ること。</a:t>
            </a:r>
            <a:endParaRPr kumimoji="1" lang="en-US" altLang="ja-JP" b="1" dirty="0"/>
          </a:p>
          <a:p>
            <a:pPr marL="457200" indent="-457200">
              <a:buFont typeface="Arial" panose="020B0604020202020204" pitchFamily="34" charset="0"/>
              <a:buChar char="•"/>
            </a:pPr>
            <a:r>
              <a:rPr kumimoji="1" lang="ja-JP" altLang="en-US" b="1" dirty="0"/>
              <a:t>誘電定数とは？</a:t>
            </a:r>
            <a:br>
              <a:rPr lang="en-US" altLang="ja-JP" b="1" dirty="0"/>
            </a:br>
            <a:r>
              <a:rPr lang="ja-JP" altLang="en-US" dirty="0"/>
              <a:t>分極のしやすさを表す。</a:t>
            </a:r>
            <a:br>
              <a:rPr lang="en-US" altLang="ja-JP" dirty="0"/>
            </a:br>
            <a:br>
              <a:rPr lang="en-US" altLang="ja-JP" dirty="0"/>
            </a:br>
            <a:r>
              <a:rPr lang="ja-JP" altLang="en-US" dirty="0">
                <a:solidFill>
                  <a:schemeClr val="accent1"/>
                </a:solidFill>
              </a:rPr>
              <a:t>バンドギャップも、電場に対して電子がどのように反応し、電流が流れるか</a:t>
            </a:r>
            <a:br>
              <a:rPr lang="en-US" altLang="ja-JP" dirty="0">
                <a:solidFill>
                  <a:schemeClr val="accent1"/>
                </a:solidFill>
              </a:rPr>
            </a:br>
            <a:r>
              <a:rPr lang="ja-JP" altLang="en-US" dirty="0">
                <a:solidFill>
                  <a:schemeClr val="accent1"/>
                </a:solidFill>
              </a:rPr>
              <a:t>ということに関係するため、似た物理量と言える。</a:t>
            </a:r>
            <a:endParaRPr lang="en-US" altLang="ja-JP" dirty="0"/>
          </a:p>
          <a:p>
            <a:pPr marL="457200" indent="-457200">
              <a:buFont typeface="Arial" panose="020B0604020202020204" pitchFamily="34" charset="0"/>
              <a:buChar char="•"/>
            </a:pPr>
            <a:endParaRPr lang="en-US" altLang="ja-JP" dirty="0"/>
          </a:p>
          <a:p>
            <a:pPr marL="457200" indent="-457200">
              <a:buFont typeface="Arial" panose="020B0604020202020204" pitchFamily="34" charset="0"/>
              <a:buChar char="•"/>
            </a:pPr>
            <a:endParaRPr lang="en-US" altLang="ja-JP" dirty="0"/>
          </a:p>
          <a:p>
            <a:pPr marL="457200" indent="-457200">
              <a:buFont typeface="Arial" panose="020B0604020202020204" pitchFamily="34" charset="0"/>
              <a:buChar char="•"/>
            </a:pPr>
            <a:endParaRPr lang="en-US" altLang="ja-JP" dirty="0"/>
          </a:p>
          <a:p>
            <a:pPr marL="457200" indent="-457200">
              <a:buFont typeface="Arial" panose="020B0604020202020204" pitchFamily="34" charset="0"/>
              <a:buChar char="•"/>
            </a:pPr>
            <a:endParaRPr lang="en-US" altLang="ja-JP" dirty="0"/>
          </a:p>
        </p:txBody>
      </p:sp>
      <p:sp>
        <p:nvSpPr>
          <p:cNvPr id="6" name="楕円 5">
            <a:extLst>
              <a:ext uri="{FF2B5EF4-FFF2-40B4-BE49-F238E27FC236}">
                <a16:creationId xmlns:a16="http://schemas.microsoft.com/office/drawing/2014/main" id="{8BF48B34-F729-1C8D-2EC6-B021A6D7CF5F}"/>
              </a:ext>
            </a:extLst>
          </p:cNvPr>
          <p:cNvSpPr/>
          <p:nvPr/>
        </p:nvSpPr>
        <p:spPr>
          <a:xfrm>
            <a:off x="12854966" y="4028479"/>
            <a:ext cx="369518" cy="38139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a:t>
            </a:r>
            <a:endParaRPr kumimoji="1" lang="ja-JP" altLang="en-US" dirty="0">
              <a:solidFill>
                <a:schemeClr val="tx1"/>
              </a:solidFill>
            </a:endParaRPr>
          </a:p>
        </p:txBody>
      </p:sp>
      <p:sp>
        <p:nvSpPr>
          <p:cNvPr id="7" name="楕円 6">
            <a:extLst>
              <a:ext uri="{FF2B5EF4-FFF2-40B4-BE49-F238E27FC236}">
                <a16:creationId xmlns:a16="http://schemas.microsoft.com/office/drawing/2014/main" id="{D02FEB51-8E1C-361A-99C7-50D1203C808C}"/>
              </a:ext>
            </a:extLst>
          </p:cNvPr>
          <p:cNvSpPr/>
          <p:nvPr/>
        </p:nvSpPr>
        <p:spPr>
          <a:xfrm>
            <a:off x="12096750" y="3295650"/>
            <a:ext cx="1885950" cy="1847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a:extLst>
              <a:ext uri="{FF2B5EF4-FFF2-40B4-BE49-F238E27FC236}">
                <a16:creationId xmlns:a16="http://schemas.microsoft.com/office/drawing/2014/main" id="{9461A6B4-F318-6EC2-1614-0C34329144EE}"/>
              </a:ext>
            </a:extLst>
          </p:cNvPr>
          <p:cNvCxnSpPr/>
          <p:nvPr/>
        </p:nvCxnSpPr>
        <p:spPr>
          <a:xfrm flipV="1">
            <a:off x="14439900" y="3295649"/>
            <a:ext cx="0" cy="1847056"/>
          </a:xfrm>
          <a:prstGeom prst="straightConnector1">
            <a:avLst/>
          </a:prstGeom>
          <a:ln w="41275">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18FC0A03-B270-A35A-03A2-00A7AA7FA55B}"/>
              </a:ext>
            </a:extLst>
          </p:cNvPr>
          <p:cNvSpPr txBox="1"/>
          <p:nvPr/>
        </p:nvSpPr>
        <p:spPr>
          <a:xfrm>
            <a:off x="13982700" y="2787818"/>
            <a:ext cx="990599" cy="507831"/>
          </a:xfrm>
          <a:prstGeom prst="rect">
            <a:avLst/>
          </a:prstGeom>
          <a:noFill/>
        </p:spPr>
        <p:txBody>
          <a:bodyPr wrap="square" rtlCol="0">
            <a:spAutoFit/>
          </a:bodyPr>
          <a:lstStyle/>
          <a:p>
            <a:r>
              <a:rPr kumimoji="1" lang="ja-JP" altLang="en-US" dirty="0"/>
              <a:t>電場</a:t>
            </a:r>
          </a:p>
        </p:txBody>
      </p:sp>
      <p:sp>
        <p:nvSpPr>
          <p:cNvPr id="11" name="楕円 10">
            <a:extLst>
              <a:ext uri="{FF2B5EF4-FFF2-40B4-BE49-F238E27FC236}">
                <a16:creationId xmlns:a16="http://schemas.microsoft.com/office/drawing/2014/main" id="{C7F6C25A-6379-8D12-2FC3-DA1776ECCE88}"/>
              </a:ext>
            </a:extLst>
          </p:cNvPr>
          <p:cNvSpPr/>
          <p:nvPr/>
        </p:nvSpPr>
        <p:spPr>
          <a:xfrm>
            <a:off x="12401551" y="3562350"/>
            <a:ext cx="285746" cy="304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a:t>
            </a:r>
            <a:endParaRPr kumimoji="1" lang="ja-JP" altLang="en-US" dirty="0">
              <a:solidFill>
                <a:schemeClr val="tx1"/>
              </a:solidFill>
            </a:endParaRPr>
          </a:p>
        </p:txBody>
      </p:sp>
      <p:sp>
        <p:nvSpPr>
          <p:cNvPr id="12" name="楕円 11">
            <a:extLst>
              <a:ext uri="{FF2B5EF4-FFF2-40B4-BE49-F238E27FC236}">
                <a16:creationId xmlns:a16="http://schemas.microsoft.com/office/drawing/2014/main" id="{247AAA1D-899D-7C9C-DEDB-A1A006718B6A}"/>
              </a:ext>
            </a:extLst>
          </p:cNvPr>
          <p:cNvSpPr/>
          <p:nvPr/>
        </p:nvSpPr>
        <p:spPr>
          <a:xfrm>
            <a:off x="13361608" y="3562350"/>
            <a:ext cx="285746" cy="304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a:t>
            </a:r>
            <a:endParaRPr kumimoji="1" lang="ja-JP" altLang="en-US" dirty="0">
              <a:solidFill>
                <a:schemeClr val="tx1"/>
              </a:solidFill>
            </a:endParaRPr>
          </a:p>
        </p:txBody>
      </p:sp>
      <p:sp>
        <p:nvSpPr>
          <p:cNvPr id="13" name="楕円 12">
            <a:extLst>
              <a:ext uri="{FF2B5EF4-FFF2-40B4-BE49-F238E27FC236}">
                <a16:creationId xmlns:a16="http://schemas.microsoft.com/office/drawing/2014/main" id="{A33D5197-8D9B-AC92-FC1A-4FCCA13F1378}"/>
              </a:ext>
            </a:extLst>
          </p:cNvPr>
          <p:cNvSpPr/>
          <p:nvPr/>
        </p:nvSpPr>
        <p:spPr>
          <a:xfrm>
            <a:off x="12481534" y="4600376"/>
            <a:ext cx="285746" cy="304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a:t>
            </a:r>
            <a:endParaRPr kumimoji="1" lang="ja-JP" altLang="en-US" dirty="0">
              <a:solidFill>
                <a:schemeClr val="tx1"/>
              </a:solidFill>
            </a:endParaRPr>
          </a:p>
        </p:txBody>
      </p:sp>
      <p:sp>
        <p:nvSpPr>
          <p:cNvPr id="14" name="楕円 13">
            <a:extLst>
              <a:ext uri="{FF2B5EF4-FFF2-40B4-BE49-F238E27FC236}">
                <a16:creationId xmlns:a16="http://schemas.microsoft.com/office/drawing/2014/main" id="{D31E05FA-E614-5A48-2042-91F691F7297E}"/>
              </a:ext>
            </a:extLst>
          </p:cNvPr>
          <p:cNvSpPr/>
          <p:nvPr/>
        </p:nvSpPr>
        <p:spPr>
          <a:xfrm>
            <a:off x="13361608" y="4600376"/>
            <a:ext cx="285746" cy="304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a:t>
            </a:r>
            <a:endParaRPr kumimoji="1" lang="ja-JP" altLang="en-US" dirty="0">
              <a:solidFill>
                <a:schemeClr val="tx1"/>
              </a:solidFill>
            </a:endParaRPr>
          </a:p>
        </p:txBody>
      </p:sp>
      <p:cxnSp>
        <p:nvCxnSpPr>
          <p:cNvPr id="16" name="直線矢印コネクタ 15">
            <a:extLst>
              <a:ext uri="{FF2B5EF4-FFF2-40B4-BE49-F238E27FC236}">
                <a16:creationId xmlns:a16="http://schemas.microsoft.com/office/drawing/2014/main" id="{DB40B65D-FFB6-60F2-B501-9FF9B2A159E0}"/>
              </a:ext>
            </a:extLst>
          </p:cNvPr>
          <p:cNvCxnSpPr>
            <a:stCxn id="11" idx="4"/>
          </p:cNvCxnSpPr>
          <p:nvPr/>
        </p:nvCxnSpPr>
        <p:spPr>
          <a:xfrm>
            <a:off x="12544424" y="3867150"/>
            <a:ext cx="0" cy="35202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6071655C-9112-1C18-AA09-DFEBB41DDC62}"/>
              </a:ext>
            </a:extLst>
          </p:cNvPr>
          <p:cNvCxnSpPr/>
          <p:nvPr/>
        </p:nvCxnSpPr>
        <p:spPr>
          <a:xfrm>
            <a:off x="13504481" y="3852465"/>
            <a:ext cx="0" cy="35202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7AC08A22-98D0-F9E6-24FE-D8BA51E2A6D1}"/>
              </a:ext>
            </a:extLst>
          </p:cNvPr>
          <p:cNvCxnSpPr/>
          <p:nvPr/>
        </p:nvCxnSpPr>
        <p:spPr>
          <a:xfrm>
            <a:off x="12614881" y="4905176"/>
            <a:ext cx="0" cy="35202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5A9897D7-D23B-1824-059C-9711D2467A50}"/>
              </a:ext>
            </a:extLst>
          </p:cNvPr>
          <p:cNvCxnSpPr/>
          <p:nvPr/>
        </p:nvCxnSpPr>
        <p:spPr>
          <a:xfrm>
            <a:off x="13504481" y="4890689"/>
            <a:ext cx="0" cy="35202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7891879B-7165-C384-715F-9EA23A7159FF}"/>
              </a:ext>
            </a:extLst>
          </p:cNvPr>
          <p:cNvSpPr txBox="1"/>
          <p:nvPr/>
        </p:nvSpPr>
        <p:spPr>
          <a:xfrm>
            <a:off x="12624407" y="3724076"/>
            <a:ext cx="2095239" cy="369332"/>
          </a:xfrm>
          <a:prstGeom prst="rect">
            <a:avLst/>
          </a:prstGeom>
          <a:noFill/>
        </p:spPr>
        <p:txBody>
          <a:bodyPr wrap="square" rtlCol="0">
            <a:spAutoFit/>
          </a:bodyPr>
          <a:lstStyle/>
          <a:p>
            <a:r>
              <a:rPr kumimoji="1" lang="ja-JP" altLang="en-US" sz="1800" dirty="0"/>
              <a:t>原子核</a:t>
            </a:r>
          </a:p>
        </p:txBody>
      </p:sp>
      <p:sp>
        <p:nvSpPr>
          <p:cNvPr id="21" name="テキスト ボックス 20">
            <a:extLst>
              <a:ext uri="{FF2B5EF4-FFF2-40B4-BE49-F238E27FC236}">
                <a16:creationId xmlns:a16="http://schemas.microsoft.com/office/drawing/2014/main" id="{8789ABD5-D3DE-C17E-55D1-D0DF03F03D9F}"/>
              </a:ext>
            </a:extLst>
          </p:cNvPr>
          <p:cNvSpPr txBox="1"/>
          <p:nvPr/>
        </p:nvSpPr>
        <p:spPr>
          <a:xfrm>
            <a:off x="12199558" y="3200051"/>
            <a:ext cx="1162050" cy="369332"/>
          </a:xfrm>
          <a:prstGeom prst="rect">
            <a:avLst/>
          </a:prstGeom>
          <a:noFill/>
        </p:spPr>
        <p:txBody>
          <a:bodyPr wrap="square" rtlCol="0">
            <a:spAutoFit/>
          </a:bodyPr>
          <a:lstStyle/>
          <a:p>
            <a:r>
              <a:rPr kumimoji="1" lang="ja-JP" altLang="en-US" sz="1800" dirty="0"/>
              <a:t>電子</a:t>
            </a:r>
            <a:endParaRPr kumimoji="1" lang="ja-JP" altLang="en-US" dirty="0"/>
          </a:p>
        </p:txBody>
      </p:sp>
      <p:sp>
        <p:nvSpPr>
          <p:cNvPr id="23" name="矢印: 下 22">
            <a:extLst>
              <a:ext uri="{FF2B5EF4-FFF2-40B4-BE49-F238E27FC236}">
                <a16:creationId xmlns:a16="http://schemas.microsoft.com/office/drawing/2014/main" id="{EEACD48B-3D39-7FE6-05E8-A7785A920C3D}"/>
              </a:ext>
            </a:extLst>
          </p:cNvPr>
          <p:cNvSpPr/>
          <p:nvPr/>
        </p:nvSpPr>
        <p:spPr>
          <a:xfrm rot="16200000">
            <a:off x="14932058" y="3781349"/>
            <a:ext cx="341344" cy="8622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a:extLst>
              <a:ext uri="{FF2B5EF4-FFF2-40B4-BE49-F238E27FC236}">
                <a16:creationId xmlns:a16="http://schemas.microsoft.com/office/drawing/2014/main" id="{9AF0ACFF-BE27-4625-3F58-15CFF839177E}"/>
              </a:ext>
            </a:extLst>
          </p:cNvPr>
          <p:cNvSpPr/>
          <p:nvPr/>
        </p:nvSpPr>
        <p:spPr>
          <a:xfrm>
            <a:off x="15986470" y="3767435"/>
            <a:ext cx="438150" cy="10287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00950C2D-8EAD-3F77-4A4E-4F2CE8C7D5EB}"/>
              </a:ext>
            </a:extLst>
          </p:cNvPr>
          <p:cNvSpPr txBox="1"/>
          <p:nvPr/>
        </p:nvSpPr>
        <p:spPr>
          <a:xfrm>
            <a:off x="16062670" y="3820120"/>
            <a:ext cx="361950" cy="923330"/>
          </a:xfrm>
          <a:prstGeom prst="rect">
            <a:avLst/>
          </a:prstGeom>
          <a:noFill/>
        </p:spPr>
        <p:txBody>
          <a:bodyPr wrap="square" rtlCol="0">
            <a:spAutoFit/>
          </a:bodyPr>
          <a:lstStyle/>
          <a:p>
            <a:r>
              <a:rPr kumimoji="1" lang="en-US" altLang="ja-JP" dirty="0">
                <a:solidFill>
                  <a:schemeClr val="accent1"/>
                </a:solidFill>
              </a:rPr>
              <a:t>-</a:t>
            </a:r>
          </a:p>
          <a:p>
            <a:r>
              <a:rPr kumimoji="1" lang="en-US" altLang="ja-JP" dirty="0">
                <a:solidFill>
                  <a:srgbClr val="FF0000"/>
                </a:solidFill>
              </a:rPr>
              <a:t>+</a:t>
            </a:r>
            <a:endParaRPr kumimoji="1" lang="ja-JP" altLang="en-US" dirty="0">
              <a:solidFill>
                <a:srgbClr val="FF0000"/>
              </a:solidFill>
            </a:endParaRPr>
          </a:p>
        </p:txBody>
      </p:sp>
      <p:sp>
        <p:nvSpPr>
          <p:cNvPr id="26" name="テキスト ボックス 25">
            <a:extLst>
              <a:ext uri="{FF2B5EF4-FFF2-40B4-BE49-F238E27FC236}">
                <a16:creationId xmlns:a16="http://schemas.microsoft.com/office/drawing/2014/main" id="{05FA6A25-44C2-F290-5374-00D0448D2827}"/>
              </a:ext>
            </a:extLst>
          </p:cNvPr>
          <p:cNvSpPr txBox="1"/>
          <p:nvPr/>
        </p:nvSpPr>
        <p:spPr>
          <a:xfrm>
            <a:off x="15300670" y="3200051"/>
            <a:ext cx="2247900" cy="507831"/>
          </a:xfrm>
          <a:prstGeom prst="rect">
            <a:avLst/>
          </a:prstGeom>
          <a:noFill/>
        </p:spPr>
        <p:txBody>
          <a:bodyPr wrap="square" rtlCol="0">
            <a:spAutoFit/>
          </a:bodyPr>
          <a:lstStyle/>
          <a:p>
            <a:r>
              <a:rPr kumimoji="1" lang="ja-JP" altLang="en-US" dirty="0"/>
              <a:t>電気双極子</a:t>
            </a:r>
          </a:p>
        </p:txBody>
      </p:sp>
      <p:pic>
        <p:nvPicPr>
          <p:cNvPr id="28" name="図 27">
            <a:extLst>
              <a:ext uri="{FF2B5EF4-FFF2-40B4-BE49-F238E27FC236}">
                <a16:creationId xmlns:a16="http://schemas.microsoft.com/office/drawing/2014/main" id="{6B82407C-6106-E797-B79D-D7AF29529D35}"/>
              </a:ext>
            </a:extLst>
          </p:cNvPr>
          <p:cNvPicPr>
            <a:picLocks noChangeAspect="1"/>
          </p:cNvPicPr>
          <p:nvPr/>
        </p:nvPicPr>
        <p:blipFill>
          <a:blip r:embed="rId3"/>
          <a:stretch>
            <a:fillRect/>
          </a:stretch>
        </p:blipFill>
        <p:spPr>
          <a:xfrm>
            <a:off x="10620375" y="5743972"/>
            <a:ext cx="4886325" cy="3829050"/>
          </a:xfrm>
          <a:prstGeom prst="rect">
            <a:avLst/>
          </a:prstGeom>
        </p:spPr>
      </p:pic>
      <p:sp>
        <p:nvSpPr>
          <p:cNvPr id="29" name="テキスト ボックス 28">
            <a:extLst>
              <a:ext uri="{FF2B5EF4-FFF2-40B4-BE49-F238E27FC236}">
                <a16:creationId xmlns:a16="http://schemas.microsoft.com/office/drawing/2014/main" id="{F8652FBA-5357-3684-5217-6877BA4BE032}"/>
              </a:ext>
            </a:extLst>
          </p:cNvPr>
          <p:cNvSpPr txBox="1"/>
          <p:nvPr/>
        </p:nvSpPr>
        <p:spPr>
          <a:xfrm>
            <a:off x="11773293" y="9673772"/>
            <a:ext cx="4114801" cy="507831"/>
          </a:xfrm>
          <a:prstGeom prst="rect">
            <a:avLst/>
          </a:prstGeom>
          <a:noFill/>
        </p:spPr>
        <p:txBody>
          <a:bodyPr wrap="square" rtlCol="0">
            <a:spAutoFit/>
          </a:bodyPr>
          <a:lstStyle/>
          <a:p>
            <a:r>
              <a:rPr kumimoji="1" lang="ja-JP" altLang="en-US" dirty="0"/>
              <a:t>実験誘電定数の逆数</a:t>
            </a:r>
          </a:p>
        </p:txBody>
      </p:sp>
      <p:sp>
        <p:nvSpPr>
          <p:cNvPr id="30" name="テキスト ボックス 29">
            <a:extLst>
              <a:ext uri="{FF2B5EF4-FFF2-40B4-BE49-F238E27FC236}">
                <a16:creationId xmlns:a16="http://schemas.microsoft.com/office/drawing/2014/main" id="{30D7DECF-9199-4E5C-36F9-E50723198002}"/>
              </a:ext>
            </a:extLst>
          </p:cNvPr>
          <p:cNvSpPr txBox="1"/>
          <p:nvPr/>
        </p:nvSpPr>
        <p:spPr>
          <a:xfrm>
            <a:off x="7667624" y="6989083"/>
            <a:ext cx="2952751" cy="1338828"/>
          </a:xfrm>
          <a:prstGeom prst="rect">
            <a:avLst/>
          </a:prstGeom>
          <a:noFill/>
        </p:spPr>
        <p:txBody>
          <a:bodyPr wrap="square" rtlCol="0">
            <a:spAutoFit/>
          </a:bodyPr>
          <a:lstStyle/>
          <a:p>
            <a:r>
              <a:rPr kumimoji="1" lang="ja-JP" altLang="en-US" dirty="0"/>
              <a:t>一般化勾配近似のバンドギャップ</a:t>
            </a:r>
            <a:endParaRPr kumimoji="1" lang="en-US" altLang="ja-JP" dirty="0"/>
          </a:p>
          <a:p>
            <a:r>
              <a:rPr kumimoji="1" lang="ja-JP" altLang="en-US" dirty="0"/>
              <a:t>過小評価</a:t>
            </a:r>
          </a:p>
        </p:txBody>
      </p:sp>
      <p:sp>
        <p:nvSpPr>
          <p:cNvPr id="31" name="テキスト ボックス 30">
            <a:extLst>
              <a:ext uri="{FF2B5EF4-FFF2-40B4-BE49-F238E27FC236}">
                <a16:creationId xmlns:a16="http://schemas.microsoft.com/office/drawing/2014/main" id="{E23F56BB-6DC2-FE55-78D0-0F4EF291123C}"/>
              </a:ext>
            </a:extLst>
          </p:cNvPr>
          <p:cNvSpPr txBox="1"/>
          <p:nvPr/>
        </p:nvSpPr>
        <p:spPr>
          <a:xfrm>
            <a:off x="797198" y="5696421"/>
            <a:ext cx="6566441" cy="2585323"/>
          </a:xfrm>
          <a:prstGeom prst="rect">
            <a:avLst/>
          </a:prstGeom>
          <a:noFill/>
        </p:spPr>
        <p:txBody>
          <a:bodyPr wrap="square" rtlCol="0">
            <a:spAutoFit/>
          </a:bodyPr>
          <a:lstStyle/>
          <a:p>
            <a:r>
              <a:rPr kumimoji="1" lang="ja-JP" altLang="en-US" dirty="0"/>
              <a:t>実験誘電定数の逆数と、一般化勾配近似のバンドギャップ過小評価には強い線形（直線の）関係が存在（右図）</a:t>
            </a:r>
            <a:endParaRPr kumimoji="1" lang="en-US" altLang="ja-JP" dirty="0"/>
          </a:p>
          <a:p>
            <a:r>
              <a:rPr kumimoji="1" lang="ja-JP" altLang="en-US" dirty="0"/>
              <a:t>→</a:t>
            </a:r>
            <a:r>
              <a:rPr kumimoji="1" lang="ja-JP" altLang="en-US" b="1" dirty="0"/>
              <a:t>一般化勾配近似の範囲内で誘電定数を計算し、バンドギャップの過小評価予測に</a:t>
            </a:r>
            <a:br>
              <a:rPr kumimoji="1" lang="en-US" altLang="ja-JP" b="1" dirty="0"/>
            </a:br>
            <a:r>
              <a:rPr kumimoji="1" lang="ja-JP" altLang="en-US" b="1" dirty="0"/>
              <a:t>用いる。</a:t>
            </a:r>
          </a:p>
        </p:txBody>
      </p:sp>
    </p:spTree>
    <p:extLst>
      <p:ext uri="{BB962C8B-B14F-4D97-AF65-F5344CB8AC3E}">
        <p14:creationId xmlns:p14="http://schemas.microsoft.com/office/powerpoint/2010/main" val="3640897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1C0A1E-0FC2-C0F0-4573-E688286CF2AB}"/>
              </a:ext>
            </a:extLst>
          </p:cNvPr>
          <p:cNvSpPr>
            <a:spLocks noGrp="1"/>
          </p:cNvSpPr>
          <p:nvPr>
            <p:ph type="title"/>
          </p:nvPr>
        </p:nvSpPr>
        <p:spPr/>
        <p:txBody>
          <a:bodyPr/>
          <a:lstStyle/>
          <a:p>
            <a:r>
              <a:rPr lang="ja-JP" altLang="en-US" dirty="0"/>
              <a:t>一般化勾配近似による誘電定数とバンドギャップ過小評価</a:t>
            </a:r>
            <a:endParaRPr kumimoji="1" lang="ja-JP" altLang="en-US" dirty="0"/>
          </a:p>
        </p:txBody>
      </p:sp>
      <p:sp>
        <p:nvSpPr>
          <p:cNvPr id="3" name="フッター プレースホルダー 2">
            <a:extLst>
              <a:ext uri="{FF2B5EF4-FFF2-40B4-BE49-F238E27FC236}">
                <a16:creationId xmlns:a16="http://schemas.microsoft.com/office/drawing/2014/main" id="{4CC24018-DD55-6B97-6EA9-B1CE7D1529E3}"/>
              </a:ext>
            </a:extLst>
          </p:cNvPr>
          <p:cNvSpPr>
            <a:spLocks noGrp="1"/>
          </p:cNvSpPr>
          <p:nvPr>
            <p:ph type="ftr" sz="quarter" idx="10"/>
          </p:nvPr>
        </p:nvSpPr>
        <p:spPr/>
        <p:txBody>
          <a:bodyPr/>
          <a:lstStyle/>
          <a:p>
            <a:endParaRPr lang="en-US" dirty="0"/>
          </a:p>
        </p:txBody>
      </p:sp>
      <p:sp>
        <p:nvSpPr>
          <p:cNvPr id="4" name="スライド番号プレースホルダー 3">
            <a:extLst>
              <a:ext uri="{FF2B5EF4-FFF2-40B4-BE49-F238E27FC236}">
                <a16:creationId xmlns:a16="http://schemas.microsoft.com/office/drawing/2014/main" id="{990AE728-4F4A-9D02-0A7D-2AC80DE5BB36}"/>
              </a:ext>
            </a:extLst>
          </p:cNvPr>
          <p:cNvSpPr>
            <a:spLocks noGrp="1"/>
          </p:cNvSpPr>
          <p:nvPr>
            <p:ph type="sldNum" sz="quarter" idx="11"/>
          </p:nvPr>
        </p:nvSpPr>
        <p:spPr/>
        <p:txBody>
          <a:bodyPr/>
          <a:lstStyle/>
          <a:p>
            <a:fld id="{03EB59E2-90B9-4CD3-AC74-D672227E13C3}" type="slidenum">
              <a:rPr lang="en-US" smtClean="0"/>
              <a:pPr/>
              <a:t>6</a:t>
            </a:fld>
            <a:endParaRPr lang="en-US" dirty="0"/>
          </a:p>
        </p:txBody>
      </p:sp>
      <p:sp>
        <p:nvSpPr>
          <p:cNvPr id="8" name="テキスト ボックス 7">
            <a:extLst>
              <a:ext uri="{FF2B5EF4-FFF2-40B4-BE49-F238E27FC236}">
                <a16:creationId xmlns:a16="http://schemas.microsoft.com/office/drawing/2014/main" id="{E416976F-CF0A-45C4-8876-3D9D77A7B3F3}"/>
              </a:ext>
            </a:extLst>
          </p:cNvPr>
          <p:cNvSpPr txBox="1"/>
          <p:nvPr/>
        </p:nvSpPr>
        <p:spPr>
          <a:xfrm>
            <a:off x="2943224" y="7257080"/>
            <a:ext cx="6257925" cy="507831"/>
          </a:xfrm>
          <a:prstGeom prst="rect">
            <a:avLst/>
          </a:prstGeom>
          <a:noFill/>
        </p:spPr>
        <p:txBody>
          <a:bodyPr wrap="square" rtlCol="0">
            <a:spAutoFit/>
          </a:bodyPr>
          <a:lstStyle/>
          <a:p>
            <a:r>
              <a:rPr kumimoji="1" lang="ja-JP" altLang="en-US" dirty="0"/>
              <a:t>一般化勾配近似による誘電定数の逆数</a:t>
            </a:r>
          </a:p>
        </p:txBody>
      </p:sp>
      <p:sp>
        <p:nvSpPr>
          <p:cNvPr id="12" name="テキスト ボックス 11">
            <a:extLst>
              <a:ext uri="{FF2B5EF4-FFF2-40B4-BE49-F238E27FC236}">
                <a16:creationId xmlns:a16="http://schemas.microsoft.com/office/drawing/2014/main" id="{8DE697F9-DE1F-F42E-014F-0CC9A4F8AA80}"/>
              </a:ext>
            </a:extLst>
          </p:cNvPr>
          <p:cNvSpPr txBox="1"/>
          <p:nvPr/>
        </p:nvSpPr>
        <p:spPr>
          <a:xfrm>
            <a:off x="390524" y="4079224"/>
            <a:ext cx="2952751" cy="1338828"/>
          </a:xfrm>
          <a:prstGeom prst="rect">
            <a:avLst/>
          </a:prstGeom>
          <a:noFill/>
        </p:spPr>
        <p:txBody>
          <a:bodyPr wrap="square" rtlCol="0">
            <a:spAutoFit/>
          </a:bodyPr>
          <a:lstStyle/>
          <a:p>
            <a:r>
              <a:rPr kumimoji="1" lang="ja-JP" altLang="en-US" dirty="0"/>
              <a:t>一般化勾配近似のバンドギャップ</a:t>
            </a:r>
            <a:endParaRPr kumimoji="1" lang="en-US" altLang="ja-JP" dirty="0"/>
          </a:p>
          <a:p>
            <a:r>
              <a:rPr kumimoji="1" lang="ja-JP" altLang="en-US" dirty="0"/>
              <a:t>過小評価</a:t>
            </a:r>
          </a:p>
        </p:txBody>
      </p:sp>
      <p:pic>
        <p:nvPicPr>
          <p:cNvPr id="19" name="図 18">
            <a:extLst>
              <a:ext uri="{FF2B5EF4-FFF2-40B4-BE49-F238E27FC236}">
                <a16:creationId xmlns:a16="http://schemas.microsoft.com/office/drawing/2014/main" id="{65D47765-EEBA-0030-57BD-4EFDF0E7CAB1}"/>
              </a:ext>
            </a:extLst>
          </p:cNvPr>
          <p:cNvPicPr>
            <a:picLocks noChangeAspect="1"/>
          </p:cNvPicPr>
          <p:nvPr/>
        </p:nvPicPr>
        <p:blipFill>
          <a:blip r:embed="rId3"/>
          <a:stretch>
            <a:fillRect/>
          </a:stretch>
        </p:blipFill>
        <p:spPr>
          <a:xfrm>
            <a:off x="10125075" y="3032919"/>
            <a:ext cx="4886325" cy="3829050"/>
          </a:xfrm>
          <a:prstGeom prst="rect">
            <a:avLst/>
          </a:prstGeom>
        </p:spPr>
      </p:pic>
      <p:sp>
        <p:nvSpPr>
          <p:cNvPr id="20" name="テキスト ボックス 19">
            <a:extLst>
              <a:ext uri="{FF2B5EF4-FFF2-40B4-BE49-F238E27FC236}">
                <a16:creationId xmlns:a16="http://schemas.microsoft.com/office/drawing/2014/main" id="{87BBD5E7-3601-855E-8BB3-4C8023ACACA7}"/>
              </a:ext>
            </a:extLst>
          </p:cNvPr>
          <p:cNvSpPr txBox="1"/>
          <p:nvPr/>
        </p:nvSpPr>
        <p:spPr>
          <a:xfrm>
            <a:off x="11229975" y="7257080"/>
            <a:ext cx="4114801" cy="507831"/>
          </a:xfrm>
          <a:prstGeom prst="rect">
            <a:avLst/>
          </a:prstGeom>
          <a:noFill/>
        </p:spPr>
        <p:txBody>
          <a:bodyPr wrap="square" rtlCol="0">
            <a:spAutoFit/>
          </a:bodyPr>
          <a:lstStyle/>
          <a:p>
            <a:r>
              <a:rPr kumimoji="1" lang="ja-JP" altLang="en-US" dirty="0"/>
              <a:t>実験誘電定数の逆数</a:t>
            </a:r>
          </a:p>
        </p:txBody>
      </p:sp>
      <p:pic>
        <p:nvPicPr>
          <p:cNvPr id="22" name="図 21">
            <a:extLst>
              <a:ext uri="{FF2B5EF4-FFF2-40B4-BE49-F238E27FC236}">
                <a16:creationId xmlns:a16="http://schemas.microsoft.com/office/drawing/2014/main" id="{D1AF42C5-D03D-3357-F331-8A8D9C39AC85}"/>
              </a:ext>
            </a:extLst>
          </p:cNvPr>
          <p:cNvPicPr>
            <a:picLocks noChangeAspect="1"/>
          </p:cNvPicPr>
          <p:nvPr/>
        </p:nvPicPr>
        <p:blipFill>
          <a:blip r:embed="rId4"/>
          <a:stretch>
            <a:fillRect/>
          </a:stretch>
        </p:blipFill>
        <p:spPr>
          <a:xfrm>
            <a:off x="3343275" y="3028332"/>
            <a:ext cx="4886325" cy="3829050"/>
          </a:xfrm>
          <a:prstGeom prst="rect">
            <a:avLst/>
          </a:prstGeom>
        </p:spPr>
      </p:pic>
      <p:sp>
        <p:nvSpPr>
          <p:cNvPr id="23" name="テキスト ボックス 22">
            <a:extLst>
              <a:ext uri="{FF2B5EF4-FFF2-40B4-BE49-F238E27FC236}">
                <a16:creationId xmlns:a16="http://schemas.microsoft.com/office/drawing/2014/main" id="{8A678B4B-5088-040C-21B2-3A6AAEFE047B}"/>
              </a:ext>
            </a:extLst>
          </p:cNvPr>
          <p:cNvSpPr txBox="1"/>
          <p:nvPr/>
        </p:nvSpPr>
        <p:spPr>
          <a:xfrm>
            <a:off x="1514475" y="8243604"/>
            <a:ext cx="12706350" cy="923330"/>
          </a:xfrm>
          <a:prstGeom prst="rect">
            <a:avLst/>
          </a:prstGeom>
          <a:noFill/>
        </p:spPr>
        <p:txBody>
          <a:bodyPr wrap="square" rtlCol="0">
            <a:spAutoFit/>
          </a:bodyPr>
          <a:lstStyle/>
          <a:p>
            <a:r>
              <a:rPr kumimoji="1" lang="ja-JP" altLang="en-US" dirty="0"/>
              <a:t>実験誘電定数を使った場合ほどきれいな直線の関係にはなっていないが、</a:t>
            </a:r>
            <a:endParaRPr kumimoji="1" lang="en-US" altLang="ja-JP" dirty="0"/>
          </a:p>
          <a:p>
            <a:r>
              <a:rPr kumimoji="1" lang="ja-JP" altLang="en-US" dirty="0"/>
              <a:t>相関ははっきりしている。</a:t>
            </a:r>
          </a:p>
        </p:txBody>
      </p:sp>
      <p:sp>
        <p:nvSpPr>
          <p:cNvPr id="24" name="テキスト ボックス 23">
            <a:extLst>
              <a:ext uri="{FF2B5EF4-FFF2-40B4-BE49-F238E27FC236}">
                <a16:creationId xmlns:a16="http://schemas.microsoft.com/office/drawing/2014/main" id="{D47232DB-335E-071B-32C9-C86A0B79F23D}"/>
              </a:ext>
            </a:extLst>
          </p:cNvPr>
          <p:cNvSpPr txBox="1"/>
          <p:nvPr/>
        </p:nvSpPr>
        <p:spPr>
          <a:xfrm>
            <a:off x="1028700" y="1752600"/>
            <a:ext cx="12877800" cy="507831"/>
          </a:xfrm>
          <a:prstGeom prst="rect">
            <a:avLst/>
          </a:prstGeom>
          <a:noFill/>
        </p:spPr>
        <p:txBody>
          <a:bodyPr wrap="square" rtlCol="0">
            <a:spAutoFit/>
          </a:bodyPr>
          <a:lstStyle/>
          <a:p>
            <a:r>
              <a:rPr kumimoji="1" lang="en-US" altLang="ja-JP" dirty="0"/>
              <a:t>29</a:t>
            </a:r>
            <a:r>
              <a:rPr kumimoji="1" lang="ja-JP" altLang="en-US" dirty="0"/>
              <a:t>個の半導体、絶縁体に対して誘電定数を計算し、バンドギャップ過小評価と見比べた。</a:t>
            </a:r>
          </a:p>
        </p:txBody>
      </p:sp>
    </p:spTree>
    <p:extLst>
      <p:ext uri="{BB962C8B-B14F-4D97-AF65-F5344CB8AC3E}">
        <p14:creationId xmlns:p14="http://schemas.microsoft.com/office/powerpoint/2010/main" val="881971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515297-A6D5-B96F-B86F-2C1372D64754}"/>
              </a:ext>
            </a:extLst>
          </p:cNvPr>
          <p:cNvSpPr>
            <a:spLocks noGrp="1"/>
          </p:cNvSpPr>
          <p:nvPr>
            <p:ph type="title"/>
          </p:nvPr>
        </p:nvSpPr>
        <p:spPr/>
        <p:txBody>
          <a:bodyPr/>
          <a:lstStyle/>
          <a:p>
            <a:r>
              <a:rPr kumimoji="1" lang="ja-JP" altLang="en-US" dirty="0"/>
              <a:t>バンドギャップ過小評価予測モデルの構築</a:t>
            </a:r>
          </a:p>
        </p:txBody>
      </p:sp>
      <p:sp>
        <p:nvSpPr>
          <p:cNvPr id="3" name="フッター プレースホルダー 2">
            <a:extLst>
              <a:ext uri="{FF2B5EF4-FFF2-40B4-BE49-F238E27FC236}">
                <a16:creationId xmlns:a16="http://schemas.microsoft.com/office/drawing/2014/main" id="{F3EEC3B5-2796-E9AA-55ED-C7F56EFC208A}"/>
              </a:ext>
            </a:extLst>
          </p:cNvPr>
          <p:cNvSpPr>
            <a:spLocks noGrp="1"/>
          </p:cNvSpPr>
          <p:nvPr>
            <p:ph type="ftr" sz="quarter" idx="10"/>
          </p:nvPr>
        </p:nvSpPr>
        <p:spPr/>
        <p:txBody>
          <a:bodyPr/>
          <a:lstStyle/>
          <a:p>
            <a:endParaRPr lang="en-US" dirty="0"/>
          </a:p>
        </p:txBody>
      </p:sp>
      <p:sp>
        <p:nvSpPr>
          <p:cNvPr id="4" name="スライド番号プレースホルダー 3">
            <a:extLst>
              <a:ext uri="{FF2B5EF4-FFF2-40B4-BE49-F238E27FC236}">
                <a16:creationId xmlns:a16="http://schemas.microsoft.com/office/drawing/2014/main" id="{76705C82-8FBA-EDF5-2772-035AF129172D}"/>
              </a:ext>
            </a:extLst>
          </p:cNvPr>
          <p:cNvSpPr>
            <a:spLocks noGrp="1"/>
          </p:cNvSpPr>
          <p:nvPr>
            <p:ph type="sldNum" sz="quarter" idx="11"/>
          </p:nvPr>
        </p:nvSpPr>
        <p:spPr/>
        <p:txBody>
          <a:bodyPr/>
          <a:lstStyle/>
          <a:p>
            <a:fld id="{03EB59E2-90B9-4CD3-AC74-D672227E13C3}" type="slidenum">
              <a:rPr lang="en-US" smtClean="0"/>
              <a:pPr/>
              <a:t>7</a:t>
            </a:fld>
            <a:endParaRPr lang="en-US" dirty="0"/>
          </a:p>
        </p:txBody>
      </p:sp>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3623899F-F94B-0FB8-5868-AF0806F4E505}"/>
                  </a:ext>
                </a:extLst>
              </p:cNvPr>
              <p:cNvSpPr txBox="1"/>
              <p:nvPr/>
            </p:nvSpPr>
            <p:spPr>
              <a:xfrm>
                <a:off x="3224212" y="2202043"/>
                <a:ext cx="10429876" cy="1157689"/>
              </a:xfrm>
              <a:prstGeom prst="rect">
                <a:avLst/>
              </a:prstGeom>
              <a:noFill/>
            </p:spPr>
            <p:txBody>
              <a:bodyPr wrap="square" rtlCol="0">
                <a:spAutoFit/>
              </a:bodyPr>
              <a:lstStyle/>
              <a:p>
                <a:r>
                  <a:rPr kumimoji="1" lang="ja-JP" altLang="en-US" dirty="0"/>
                  <a:t>最も誤差が小さくなるように、</a:t>
                </a:r>
                <a:endParaRPr kumimoji="1" lang="en-US" altLang="ja-JP" dirty="0"/>
              </a:p>
              <a:p>
                <a:r>
                  <a:rPr kumimoji="1" lang="ja-JP" altLang="en-US" dirty="0"/>
                  <a:t>直線で近似（</a:t>
                </a:r>
                <a14:m>
                  <m:oMath xmlns:m="http://schemas.openxmlformats.org/officeDocument/2006/math">
                    <m:sSub>
                      <m:sSubPr>
                        <m:ctrlPr>
                          <a:rPr kumimoji="1" lang="en-US" altLang="ja-JP" b="0" i="1" smtClean="0">
                            <a:latin typeface="Cambria Math" panose="02040503050406030204" pitchFamily="18" charset="0"/>
                          </a:rPr>
                        </m:ctrlPr>
                      </m:sSubPr>
                      <m:e>
                        <m:r>
                          <m:rPr>
                            <m:sty m:val="p"/>
                          </m:rPr>
                          <a:rPr kumimoji="1" lang="en-US" altLang="ja-JP" b="0" i="0" smtClean="0">
                            <a:latin typeface="Cambria Math" panose="02040503050406030204" pitchFamily="18" charset="0"/>
                          </a:rPr>
                          <m:t>Δ</m:t>
                        </m:r>
                      </m:e>
                      <m:sub>
                        <m:r>
                          <a:rPr kumimoji="1" lang="en-US" altLang="ja-JP" b="0" i="1" smtClean="0">
                            <a:latin typeface="Cambria Math" panose="02040503050406030204" pitchFamily="18" charset="0"/>
                          </a:rPr>
                          <m:t>𝑥𝑐</m:t>
                        </m:r>
                      </m:sub>
                    </m:sSub>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11.1</m:t>
                        </m:r>
                      </m:num>
                      <m:den>
                        <m:sSubSup>
                          <m:sSubSupPr>
                            <m:ctrlPr>
                              <a:rPr kumimoji="1" lang="en-US" altLang="ja-JP" b="0" i="1" smtClean="0">
                                <a:latin typeface="Cambria Math" panose="02040503050406030204" pitchFamily="18" charset="0"/>
                              </a:rPr>
                            </m:ctrlPr>
                          </m:sSubSupPr>
                          <m:e>
                            <m:r>
                              <a:rPr kumimoji="1" lang="en-US" altLang="ja-JP" b="0" i="1" smtClean="0">
                                <a:latin typeface="Cambria Math" panose="02040503050406030204" pitchFamily="18" charset="0"/>
                              </a:rPr>
                              <m:t>𝜀</m:t>
                            </m:r>
                          </m:e>
                          <m:sub>
                            <m:r>
                              <a:rPr kumimoji="1" lang="en-US" altLang="ja-JP" b="0" i="1" smtClean="0">
                                <a:latin typeface="Cambria Math" panose="02040503050406030204" pitchFamily="18" charset="0"/>
                              </a:rPr>
                              <m:t>∞</m:t>
                            </m:r>
                          </m:sub>
                          <m:sup>
                            <m:r>
                              <m:rPr>
                                <m:sty m:val="p"/>
                              </m:rPr>
                              <a:rPr kumimoji="1" lang="en-US" altLang="ja-JP" b="0" i="1" smtClean="0">
                                <a:latin typeface="Cambria Math" panose="02040503050406030204" pitchFamily="18" charset="0"/>
                              </a:rPr>
                              <m:t>ave</m:t>
                            </m:r>
                          </m:sup>
                        </m:sSubSup>
                      </m:den>
                    </m:f>
                    <m:r>
                      <a:rPr kumimoji="1" lang="en-US" altLang="ja-JP" b="0" i="0" smtClean="0">
                        <a:latin typeface="Cambria Math" panose="02040503050406030204" pitchFamily="18" charset="0"/>
                      </a:rPr>
                      <m:t>−0.07</m:t>
                    </m:r>
                  </m:oMath>
                </a14:m>
                <a:r>
                  <a:rPr kumimoji="1" lang="ja-JP" altLang="en-US" dirty="0"/>
                  <a:t>）</a:t>
                </a:r>
              </a:p>
            </p:txBody>
          </p:sp>
        </mc:Choice>
        <mc:Fallback xmlns="">
          <p:sp>
            <p:nvSpPr>
              <p:cNvPr id="8" name="テキスト ボックス 7">
                <a:extLst>
                  <a:ext uri="{FF2B5EF4-FFF2-40B4-BE49-F238E27FC236}">
                    <a16:creationId xmlns:a16="http://schemas.microsoft.com/office/drawing/2014/main" id="{3623899F-F94B-0FB8-5868-AF0806F4E505}"/>
                  </a:ext>
                </a:extLst>
              </p:cNvPr>
              <p:cNvSpPr txBox="1">
                <a:spLocks noRot="1" noChangeAspect="1" noMove="1" noResize="1" noEditPoints="1" noAdjustHandles="1" noChangeArrowheads="1" noChangeShapeType="1" noTextEdit="1"/>
              </p:cNvSpPr>
              <p:nvPr/>
            </p:nvSpPr>
            <p:spPr>
              <a:xfrm>
                <a:off x="3224212" y="2202043"/>
                <a:ext cx="10429876" cy="1157689"/>
              </a:xfrm>
              <a:prstGeom prst="rect">
                <a:avLst/>
              </a:prstGeom>
              <a:blipFill>
                <a:blip r:embed="rId2"/>
                <a:stretch>
                  <a:fillRect l="-1110" t="-5263" b="-1053"/>
                </a:stretch>
              </a:blipFill>
            </p:spPr>
            <p:txBody>
              <a:bodyPr/>
              <a:lstStyle/>
              <a:p>
                <a:r>
                  <a:rPr lang="ja-JP" altLang="en-US">
                    <a:noFill/>
                  </a:rPr>
                  <a:t> </a:t>
                </a:r>
              </a:p>
            </p:txBody>
          </p:sp>
        </mc:Fallback>
      </mc:AlternateContent>
      <p:sp>
        <p:nvSpPr>
          <p:cNvPr id="10" name="テキスト ボックス 9">
            <a:extLst>
              <a:ext uri="{FF2B5EF4-FFF2-40B4-BE49-F238E27FC236}">
                <a16:creationId xmlns:a16="http://schemas.microsoft.com/office/drawing/2014/main" id="{8741EC2B-7C9B-A627-284C-27DF08BB3E92}"/>
              </a:ext>
            </a:extLst>
          </p:cNvPr>
          <p:cNvSpPr txBox="1"/>
          <p:nvPr/>
        </p:nvSpPr>
        <p:spPr>
          <a:xfrm>
            <a:off x="600074" y="4993624"/>
            <a:ext cx="2952751" cy="1338828"/>
          </a:xfrm>
          <a:prstGeom prst="rect">
            <a:avLst/>
          </a:prstGeom>
          <a:noFill/>
        </p:spPr>
        <p:txBody>
          <a:bodyPr wrap="square" rtlCol="0">
            <a:spAutoFit/>
          </a:bodyPr>
          <a:lstStyle/>
          <a:p>
            <a:r>
              <a:rPr kumimoji="1" lang="ja-JP" altLang="en-US" dirty="0"/>
              <a:t>一般化勾配近似のバンドギャップ</a:t>
            </a:r>
            <a:endParaRPr kumimoji="1" lang="en-US" altLang="ja-JP" dirty="0"/>
          </a:p>
          <a:p>
            <a:r>
              <a:rPr kumimoji="1" lang="ja-JP" altLang="en-US" dirty="0"/>
              <a:t>過小評価</a:t>
            </a:r>
          </a:p>
        </p:txBody>
      </p:sp>
      <p:sp>
        <p:nvSpPr>
          <p:cNvPr id="11" name="テキスト ボックス 10">
            <a:extLst>
              <a:ext uri="{FF2B5EF4-FFF2-40B4-BE49-F238E27FC236}">
                <a16:creationId xmlns:a16="http://schemas.microsoft.com/office/drawing/2014/main" id="{C9008F5E-4B17-6142-970B-A412F54B805D}"/>
              </a:ext>
            </a:extLst>
          </p:cNvPr>
          <p:cNvSpPr txBox="1"/>
          <p:nvPr/>
        </p:nvSpPr>
        <p:spPr>
          <a:xfrm>
            <a:off x="3112849" y="7916947"/>
            <a:ext cx="6257925" cy="507831"/>
          </a:xfrm>
          <a:prstGeom prst="rect">
            <a:avLst/>
          </a:prstGeom>
          <a:noFill/>
        </p:spPr>
        <p:txBody>
          <a:bodyPr wrap="square" rtlCol="0">
            <a:spAutoFit/>
          </a:bodyPr>
          <a:lstStyle/>
          <a:p>
            <a:r>
              <a:rPr kumimoji="1" lang="ja-JP" altLang="en-US" dirty="0"/>
              <a:t>一般化勾配近似による誘電定数の逆数</a:t>
            </a:r>
          </a:p>
        </p:txBody>
      </p:sp>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141F643D-7992-71C5-70CD-675CFB1B4967}"/>
                  </a:ext>
                </a:extLst>
              </p:cNvPr>
              <p:cNvSpPr txBox="1"/>
              <p:nvPr/>
            </p:nvSpPr>
            <p:spPr>
              <a:xfrm>
                <a:off x="10174657" y="4274590"/>
                <a:ext cx="4438650" cy="2585323"/>
              </a:xfrm>
              <a:prstGeom prst="rect">
                <a:avLst/>
              </a:prstGeom>
              <a:noFill/>
            </p:spPr>
            <p:txBody>
              <a:bodyPr wrap="square" rtlCol="0">
                <a:spAutoFit/>
              </a:bodyPr>
              <a:lstStyle/>
              <a:p>
                <a14:m>
                  <m:oMath xmlns:m="http://schemas.openxmlformats.org/officeDocument/2006/math">
                    <m:sSub>
                      <m:sSubPr>
                        <m:ctrlPr>
                          <a:rPr kumimoji="1" lang="en-US" altLang="ja-JP" b="0" i="1" smtClean="0">
                            <a:latin typeface="Cambria Math" panose="02040503050406030204" pitchFamily="18" charset="0"/>
                          </a:rPr>
                        </m:ctrlPr>
                      </m:sSubPr>
                      <m:e>
                        <m:r>
                          <m:rPr>
                            <m:sty m:val="p"/>
                          </m:rPr>
                          <a:rPr kumimoji="1" lang="en-US" altLang="ja-JP" b="0" i="0" smtClean="0">
                            <a:latin typeface="Cambria Math" panose="02040503050406030204" pitchFamily="18" charset="0"/>
                          </a:rPr>
                          <m:t>Δ</m:t>
                        </m:r>
                      </m:e>
                      <m:sub>
                        <m:r>
                          <a:rPr kumimoji="1" lang="en-US" altLang="ja-JP" b="0" i="1" smtClean="0">
                            <a:latin typeface="Cambria Math" panose="02040503050406030204" pitchFamily="18" charset="0"/>
                          </a:rPr>
                          <m:t>𝑥𝑐</m:t>
                        </m:r>
                      </m:sub>
                    </m:sSub>
                  </m:oMath>
                </a14:m>
                <a:r>
                  <a:rPr kumimoji="1" lang="ja-JP" altLang="en-US" dirty="0"/>
                  <a:t>：一般化勾配近似のバンドギャップ過小評価</a:t>
                </a:r>
                <a:endParaRPr kumimoji="1" lang="en-US" altLang="ja-JP" dirty="0"/>
              </a:p>
              <a:p>
                <a14:m>
                  <m:oMath xmlns:m="http://schemas.openxmlformats.org/officeDocument/2006/math">
                    <m:sSubSup>
                      <m:sSubSupPr>
                        <m:ctrlPr>
                          <a:rPr kumimoji="1" lang="en-US" altLang="ja-JP" b="0" i="1" smtClean="0">
                            <a:latin typeface="Cambria Math" panose="02040503050406030204" pitchFamily="18" charset="0"/>
                          </a:rPr>
                        </m:ctrlPr>
                      </m:sSubSupPr>
                      <m:e>
                        <m:r>
                          <a:rPr kumimoji="1" lang="en-US" altLang="ja-JP" b="0" i="1" smtClean="0">
                            <a:latin typeface="Cambria Math" panose="02040503050406030204" pitchFamily="18" charset="0"/>
                          </a:rPr>
                          <m:t>𝜀</m:t>
                        </m:r>
                      </m:e>
                      <m:sub>
                        <m:r>
                          <a:rPr kumimoji="1" lang="en-US" altLang="ja-JP" b="0" i="1" smtClean="0">
                            <a:latin typeface="Cambria Math" panose="02040503050406030204" pitchFamily="18" charset="0"/>
                          </a:rPr>
                          <m:t>∞</m:t>
                        </m:r>
                      </m:sub>
                      <m:sup>
                        <m:r>
                          <m:rPr>
                            <m:sty m:val="p"/>
                          </m:rPr>
                          <a:rPr kumimoji="1" lang="en-US" altLang="ja-JP" b="0" i="1" smtClean="0">
                            <a:latin typeface="Cambria Math" panose="02040503050406030204" pitchFamily="18" charset="0"/>
                          </a:rPr>
                          <m:t>ave</m:t>
                        </m:r>
                      </m:sup>
                    </m:sSubSup>
                  </m:oMath>
                </a14:m>
                <a:r>
                  <a:rPr kumimoji="1" lang="ja-JP" altLang="en-US" dirty="0"/>
                  <a:t>：一般化勾配近似による誘電定数</a:t>
                </a:r>
                <a:endParaRPr kumimoji="1" lang="en-US" altLang="ja-JP" dirty="0"/>
              </a:p>
              <a:p>
                <a:endParaRPr kumimoji="1" lang="en-US" altLang="ja-JP" dirty="0"/>
              </a:p>
              <a:p>
                <a:endParaRPr kumimoji="1" lang="en-US" altLang="ja-JP" dirty="0"/>
              </a:p>
            </p:txBody>
          </p:sp>
        </mc:Choice>
        <mc:Fallback xmlns="">
          <p:sp>
            <p:nvSpPr>
              <p:cNvPr id="14" name="テキスト ボックス 13">
                <a:extLst>
                  <a:ext uri="{FF2B5EF4-FFF2-40B4-BE49-F238E27FC236}">
                    <a16:creationId xmlns:a16="http://schemas.microsoft.com/office/drawing/2014/main" id="{141F643D-7992-71C5-70CD-675CFB1B4967}"/>
                  </a:ext>
                </a:extLst>
              </p:cNvPr>
              <p:cNvSpPr txBox="1">
                <a:spLocks noRot="1" noChangeAspect="1" noMove="1" noResize="1" noEditPoints="1" noAdjustHandles="1" noChangeArrowheads="1" noChangeShapeType="1" noTextEdit="1"/>
              </p:cNvSpPr>
              <p:nvPr/>
            </p:nvSpPr>
            <p:spPr>
              <a:xfrm>
                <a:off x="10174657" y="4274590"/>
                <a:ext cx="4438650" cy="2585323"/>
              </a:xfrm>
              <a:prstGeom prst="rect">
                <a:avLst/>
              </a:prstGeom>
              <a:blipFill>
                <a:blip r:embed="rId3"/>
                <a:stretch>
                  <a:fillRect l="-2610" t="-2123"/>
                </a:stretch>
              </a:blipFill>
            </p:spPr>
            <p:txBody>
              <a:bodyPr/>
              <a:lstStyle/>
              <a:p>
                <a:r>
                  <a:rPr lang="ja-JP" altLang="en-US">
                    <a:noFill/>
                  </a:rPr>
                  <a:t> </a:t>
                </a:r>
              </a:p>
            </p:txBody>
          </p:sp>
        </mc:Fallback>
      </mc:AlternateContent>
      <p:pic>
        <p:nvPicPr>
          <p:cNvPr id="16" name="図 15">
            <a:extLst>
              <a:ext uri="{FF2B5EF4-FFF2-40B4-BE49-F238E27FC236}">
                <a16:creationId xmlns:a16="http://schemas.microsoft.com/office/drawing/2014/main" id="{552DEFF9-9A1F-6CFC-B689-C2BF309D1CA9}"/>
              </a:ext>
            </a:extLst>
          </p:cNvPr>
          <p:cNvPicPr>
            <a:picLocks noChangeAspect="1"/>
          </p:cNvPicPr>
          <p:nvPr/>
        </p:nvPicPr>
        <p:blipFill>
          <a:blip r:embed="rId4"/>
          <a:stretch>
            <a:fillRect/>
          </a:stretch>
        </p:blipFill>
        <p:spPr>
          <a:xfrm>
            <a:off x="3552825" y="4087897"/>
            <a:ext cx="4886325" cy="3829050"/>
          </a:xfrm>
          <a:prstGeom prst="rect">
            <a:avLst/>
          </a:prstGeom>
        </p:spPr>
      </p:pic>
      <p:cxnSp>
        <p:nvCxnSpPr>
          <p:cNvPr id="18" name="直線矢印コネクタ 17">
            <a:extLst>
              <a:ext uri="{FF2B5EF4-FFF2-40B4-BE49-F238E27FC236}">
                <a16:creationId xmlns:a16="http://schemas.microsoft.com/office/drawing/2014/main" id="{4DF5C3AE-BF0C-2D04-C911-B2DCEC5983A2}"/>
              </a:ext>
            </a:extLst>
          </p:cNvPr>
          <p:cNvCxnSpPr>
            <a:cxnSpLocks/>
          </p:cNvCxnSpPr>
          <p:nvPr/>
        </p:nvCxnSpPr>
        <p:spPr>
          <a:xfrm>
            <a:off x="6381750" y="3581400"/>
            <a:ext cx="857250" cy="14361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566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D8E004-A684-5F4F-C387-86D253B0BA01}"/>
              </a:ext>
            </a:extLst>
          </p:cNvPr>
          <p:cNvSpPr>
            <a:spLocks noGrp="1"/>
          </p:cNvSpPr>
          <p:nvPr>
            <p:ph type="title"/>
          </p:nvPr>
        </p:nvSpPr>
        <p:spPr/>
        <p:txBody>
          <a:bodyPr/>
          <a:lstStyle/>
          <a:p>
            <a:r>
              <a:rPr lang="ja-JP" altLang="en-US" dirty="0"/>
              <a:t>線形モデルの精度評価手法</a:t>
            </a:r>
            <a:endParaRPr kumimoji="1" lang="ja-JP" altLang="en-US" dirty="0"/>
          </a:p>
        </p:txBody>
      </p:sp>
      <p:sp>
        <p:nvSpPr>
          <p:cNvPr id="3" name="フッター プレースホルダー 2">
            <a:extLst>
              <a:ext uri="{FF2B5EF4-FFF2-40B4-BE49-F238E27FC236}">
                <a16:creationId xmlns:a16="http://schemas.microsoft.com/office/drawing/2014/main" id="{0D5912DF-44E4-6555-CDCE-E6DADEF2E5BE}"/>
              </a:ext>
            </a:extLst>
          </p:cNvPr>
          <p:cNvSpPr>
            <a:spLocks noGrp="1"/>
          </p:cNvSpPr>
          <p:nvPr>
            <p:ph type="ftr" sz="quarter" idx="10"/>
          </p:nvPr>
        </p:nvSpPr>
        <p:spPr/>
        <p:txBody>
          <a:bodyPr/>
          <a:lstStyle/>
          <a:p>
            <a:endParaRPr lang="en-US" dirty="0"/>
          </a:p>
        </p:txBody>
      </p:sp>
      <p:sp>
        <p:nvSpPr>
          <p:cNvPr id="4" name="スライド番号プレースホルダー 3">
            <a:extLst>
              <a:ext uri="{FF2B5EF4-FFF2-40B4-BE49-F238E27FC236}">
                <a16:creationId xmlns:a16="http://schemas.microsoft.com/office/drawing/2014/main" id="{B3D0CB6B-185E-D164-FE2C-4A50CE8E7F53}"/>
              </a:ext>
            </a:extLst>
          </p:cNvPr>
          <p:cNvSpPr>
            <a:spLocks noGrp="1"/>
          </p:cNvSpPr>
          <p:nvPr>
            <p:ph type="sldNum" sz="quarter" idx="11"/>
          </p:nvPr>
        </p:nvSpPr>
        <p:spPr/>
        <p:txBody>
          <a:bodyPr/>
          <a:lstStyle/>
          <a:p>
            <a:fld id="{03EB59E2-90B9-4CD3-AC74-D672227E13C3}" type="slidenum">
              <a:rPr lang="en-US" smtClean="0"/>
              <a:pPr/>
              <a:t>8</a:t>
            </a:fld>
            <a:endParaRPr lang="en-US" dirty="0"/>
          </a:p>
        </p:txBody>
      </p:sp>
      <p:sp>
        <p:nvSpPr>
          <p:cNvPr id="5" name="テキスト プレースホルダー 4">
            <a:extLst>
              <a:ext uri="{FF2B5EF4-FFF2-40B4-BE49-F238E27FC236}">
                <a16:creationId xmlns:a16="http://schemas.microsoft.com/office/drawing/2014/main" id="{523B1689-99EA-13E2-979D-2BF2255CEC9D}"/>
              </a:ext>
            </a:extLst>
          </p:cNvPr>
          <p:cNvSpPr>
            <a:spLocks noGrp="1"/>
          </p:cNvSpPr>
          <p:nvPr>
            <p:ph type="body" sz="quarter" idx="12"/>
          </p:nvPr>
        </p:nvSpPr>
        <p:spPr>
          <a:xfrm>
            <a:off x="493213" y="1596571"/>
            <a:ext cx="17318798" cy="8559243"/>
          </a:xfrm>
        </p:spPr>
        <p:txBody>
          <a:bodyPr>
            <a:normAutofit/>
          </a:bodyPr>
          <a:lstStyle/>
          <a:p>
            <a:pPr marL="457200" indent="-457200">
              <a:buFont typeface="Arial" panose="020B0604020202020204" pitchFamily="34" charset="0"/>
              <a:buChar char="•"/>
            </a:pPr>
            <a:r>
              <a:rPr kumimoji="1" lang="ja-JP" altLang="en-US" dirty="0"/>
              <a:t>線形モデルの精度評価を行うにあたり、今回はデータ数が少ないため、</a:t>
            </a:r>
            <a:r>
              <a:rPr kumimoji="1" lang="en-US" altLang="ja-JP" dirty="0"/>
              <a:t>1</a:t>
            </a:r>
            <a:r>
              <a:rPr kumimoji="1" lang="ja-JP" altLang="en-US" dirty="0"/>
              <a:t>個抜き交差検証法を用いた。</a:t>
            </a:r>
            <a:endParaRPr kumimoji="1" lang="en-US" altLang="ja-JP" dirty="0"/>
          </a:p>
          <a:p>
            <a:endParaRPr kumimoji="1" lang="en-US" altLang="ja-JP" dirty="0"/>
          </a:p>
          <a:p>
            <a:endParaRPr lang="en-US" altLang="ja-JP" dirty="0"/>
          </a:p>
          <a:p>
            <a:endParaRPr kumimoji="1" lang="en-US" altLang="ja-JP" dirty="0"/>
          </a:p>
          <a:p>
            <a:endParaRPr lang="en-US" altLang="ja-JP" dirty="0"/>
          </a:p>
          <a:p>
            <a:endParaRPr kumimoji="1" lang="en-US" altLang="ja-JP" dirty="0"/>
          </a:p>
          <a:p>
            <a:endParaRPr lang="en-US" altLang="ja-JP" dirty="0"/>
          </a:p>
          <a:p>
            <a:endParaRPr kumimoji="1" lang="en-US" altLang="ja-JP" dirty="0"/>
          </a:p>
          <a:p>
            <a:endParaRPr kumimoji="1" lang="en-US" altLang="ja-JP" dirty="0"/>
          </a:p>
          <a:p>
            <a:pPr marL="457200" indent="-457200">
              <a:buFont typeface="Arial" panose="020B0604020202020204" pitchFamily="34" charset="0"/>
              <a:buChar char="•"/>
            </a:pPr>
            <a:r>
              <a:rPr kumimoji="1" lang="ja-JP" altLang="en-US" dirty="0"/>
              <a:t>精度の評価指標として、</a:t>
            </a:r>
            <a:r>
              <a:rPr kumimoji="1" lang="en-US" altLang="ja-JP" dirty="0"/>
              <a:t>3</a:t>
            </a:r>
            <a:r>
              <a:rPr kumimoji="1" lang="ja-JP" altLang="en-US" dirty="0"/>
              <a:t>つを選んだ。</a:t>
            </a:r>
            <a:endParaRPr kumimoji="1" lang="en-US" altLang="ja-JP" dirty="0"/>
          </a:p>
          <a:p>
            <a:pPr marL="1142909" lvl="1" indent="-457200">
              <a:buFont typeface="Arial" panose="020B0604020202020204" pitchFamily="34" charset="0"/>
              <a:buChar char="•"/>
            </a:pPr>
            <a:r>
              <a:rPr lang="en-US" altLang="ja-JP" sz="2800" dirty="0"/>
              <a:t>MAE(Mean Absolute Error)</a:t>
            </a:r>
            <a:r>
              <a:rPr lang="ja-JP" altLang="en-US" sz="2800" dirty="0"/>
              <a:t>：真の値と予測値の差の絶対値の平均</a:t>
            </a:r>
            <a:endParaRPr lang="en-US" altLang="ja-JP" sz="2800" dirty="0"/>
          </a:p>
          <a:p>
            <a:pPr marL="1142909" lvl="1" indent="-457200">
              <a:buFont typeface="Arial" panose="020B0604020202020204" pitchFamily="34" charset="0"/>
              <a:buChar char="•"/>
            </a:pPr>
            <a:r>
              <a:rPr kumimoji="1" lang="en-US" altLang="ja-JP" sz="2800" dirty="0"/>
              <a:t>MSE(Mean Squared Error)</a:t>
            </a:r>
            <a:r>
              <a:rPr kumimoji="1" lang="ja-JP" altLang="en-US" sz="2800" dirty="0"/>
              <a:t>：真の値と予測値の差の二乗の平均</a:t>
            </a:r>
            <a:br>
              <a:rPr kumimoji="1" lang="en-US" altLang="ja-JP" sz="2800" dirty="0"/>
            </a:br>
            <a:r>
              <a:rPr kumimoji="1" lang="ja-JP" altLang="en-US" sz="2800" dirty="0"/>
              <a:t>バンドギャップの誤差の大きいものが一つでもあると大きくなりやすい。</a:t>
            </a:r>
            <a:endParaRPr kumimoji="1" lang="en-US" altLang="ja-JP" sz="2800" dirty="0"/>
          </a:p>
          <a:p>
            <a:pPr marL="1142909" lvl="1" indent="-457200">
              <a:buFont typeface="Arial" panose="020B0604020202020204" pitchFamily="34" charset="0"/>
              <a:buChar char="•"/>
            </a:pPr>
            <a:r>
              <a:rPr lang="en-US" altLang="ja-JP" sz="2800" dirty="0"/>
              <a:t>MAPE(Mean Absolute Percentage Error)</a:t>
            </a:r>
            <a:r>
              <a:rPr lang="ja-JP" altLang="en-US" sz="2800" dirty="0"/>
              <a:t>：予測値と真の値との差を、真の値で割った値の絶対値の平均</a:t>
            </a:r>
            <a:br>
              <a:rPr lang="en-US" altLang="ja-JP" sz="2800" dirty="0"/>
            </a:br>
            <a:r>
              <a:rPr lang="ja-JP" altLang="en-US" sz="2800" dirty="0"/>
              <a:t>小さいバンドギャップの物質に対する予測精度が悪いと大きくなりやすい。</a:t>
            </a:r>
            <a:endParaRPr lang="en-US" altLang="ja-JP" sz="2800" dirty="0"/>
          </a:p>
        </p:txBody>
      </p:sp>
      <p:sp>
        <p:nvSpPr>
          <p:cNvPr id="6" name="テキスト ボックス 5">
            <a:extLst>
              <a:ext uri="{FF2B5EF4-FFF2-40B4-BE49-F238E27FC236}">
                <a16:creationId xmlns:a16="http://schemas.microsoft.com/office/drawing/2014/main" id="{D91EA3C5-F18B-DDA1-ABA2-E1D2BE995F4F}"/>
              </a:ext>
            </a:extLst>
          </p:cNvPr>
          <p:cNvSpPr txBox="1"/>
          <p:nvPr/>
        </p:nvSpPr>
        <p:spPr>
          <a:xfrm>
            <a:off x="1828800" y="5632410"/>
            <a:ext cx="3390900" cy="507831"/>
          </a:xfrm>
          <a:prstGeom prst="rect">
            <a:avLst/>
          </a:prstGeom>
          <a:noFill/>
        </p:spPr>
        <p:txBody>
          <a:bodyPr wrap="square" rtlCol="0">
            <a:spAutoFit/>
          </a:bodyPr>
          <a:lstStyle/>
          <a:p>
            <a:r>
              <a:rPr kumimoji="1" lang="en-US" altLang="ja-JP" b="1" dirty="0"/>
              <a:t>1</a:t>
            </a:r>
            <a:r>
              <a:rPr kumimoji="1" lang="ja-JP" altLang="en-US" b="1" dirty="0"/>
              <a:t>個抜き交差検証法</a:t>
            </a:r>
          </a:p>
        </p:txBody>
      </p:sp>
      <p:sp>
        <p:nvSpPr>
          <p:cNvPr id="8" name="正方形/長方形 7">
            <a:extLst>
              <a:ext uri="{FF2B5EF4-FFF2-40B4-BE49-F238E27FC236}">
                <a16:creationId xmlns:a16="http://schemas.microsoft.com/office/drawing/2014/main" id="{CDC86EF7-5BF0-298C-3BD8-62192CEA006F}"/>
              </a:ext>
            </a:extLst>
          </p:cNvPr>
          <p:cNvSpPr/>
          <p:nvPr/>
        </p:nvSpPr>
        <p:spPr>
          <a:xfrm>
            <a:off x="1638300" y="2269095"/>
            <a:ext cx="381000" cy="47625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A321F500-7C36-99DD-414F-950CABFBBA02}"/>
              </a:ext>
            </a:extLst>
          </p:cNvPr>
          <p:cNvSpPr/>
          <p:nvPr/>
        </p:nvSpPr>
        <p:spPr>
          <a:xfrm>
            <a:off x="2019300" y="2269095"/>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45653AEA-F3FE-21CC-7923-4356D0CF7568}"/>
              </a:ext>
            </a:extLst>
          </p:cNvPr>
          <p:cNvSpPr/>
          <p:nvPr/>
        </p:nvSpPr>
        <p:spPr>
          <a:xfrm>
            <a:off x="2400300" y="2269095"/>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B185867C-DA2B-3BE2-7020-A37555B6A940}"/>
              </a:ext>
            </a:extLst>
          </p:cNvPr>
          <p:cNvSpPr/>
          <p:nvPr/>
        </p:nvSpPr>
        <p:spPr>
          <a:xfrm>
            <a:off x="2781300" y="2269095"/>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A402B2D5-96A8-8000-3987-8CFF2591D7F4}"/>
              </a:ext>
            </a:extLst>
          </p:cNvPr>
          <p:cNvSpPr/>
          <p:nvPr/>
        </p:nvSpPr>
        <p:spPr>
          <a:xfrm>
            <a:off x="3162300" y="2269095"/>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AC7CFA33-89B2-7024-1A91-2DCAA5D05DC3}"/>
              </a:ext>
            </a:extLst>
          </p:cNvPr>
          <p:cNvSpPr/>
          <p:nvPr/>
        </p:nvSpPr>
        <p:spPr>
          <a:xfrm>
            <a:off x="3543300" y="2269095"/>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957AF043-EEA3-B309-4898-87610C01ED35}"/>
              </a:ext>
            </a:extLst>
          </p:cNvPr>
          <p:cNvSpPr/>
          <p:nvPr/>
        </p:nvSpPr>
        <p:spPr>
          <a:xfrm>
            <a:off x="3933825" y="2269095"/>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16D56C99-7698-A81E-CFD4-BD71BC5748CE}"/>
              </a:ext>
            </a:extLst>
          </p:cNvPr>
          <p:cNvSpPr/>
          <p:nvPr/>
        </p:nvSpPr>
        <p:spPr>
          <a:xfrm>
            <a:off x="4324350" y="2269095"/>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A68DDA43-AA73-88B8-8B34-698EEC75CADA}"/>
              </a:ext>
            </a:extLst>
          </p:cNvPr>
          <p:cNvSpPr/>
          <p:nvPr/>
        </p:nvSpPr>
        <p:spPr>
          <a:xfrm>
            <a:off x="4705350" y="2269095"/>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59A177DF-7B67-9D95-6F0D-60F9B3624C99}"/>
              </a:ext>
            </a:extLst>
          </p:cNvPr>
          <p:cNvSpPr/>
          <p:nvPr/>
        </p:nvSpPr>
        <p:spPr>
          <a:xfrm>
            <a:off x="2029946" y="2924732"/>
            <a:ext cx="381000" cy="47625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7C3DAE65-F2C9-A905-9804-7351484C47D0}"/>
              </a:ext>
            </a:extLst>
          </p:cNvPr>
          <p:cNvSpPr/>
          <p:nvPr/>
        </p:nvSpPr>
        <p:spPr>
          <a:xfrm>
            <a:off x="1638300" y="2924732"/>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B71D6587-17DF-0FDB-8707-94F62FB96191}"/>
              </a:ext>
            </a:extLst>
          </p:cNvPr>
          <p:cNvSpPr/>
          <p:nvPr/>
        </p:nvSpPr>
        <p:spPr>
          <a:xfrm>
            <a:off x="2419350" y="2924732"/>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ADA2CA3E-6743-D2C1-E6C0-D0FE1A652C5A}"/>
              </a:ext>
            </a:extLst>
          </p:cNvPr>
          <p:cNvSpPr/>
          <p:nvPr/>
        </p:nvSpPr>
        <p:spPr>
          <a:xfrm>
            <a:off x="2800350" y="2924732"/>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F4A5F649-70F3-12D1-FDD6-C0FADCBB920E}"/>
              </a:ext>
            </a:extLst>
          </p:cNvPr>
          <p:cNvSpPr/>
          <p:nvPr/>
        </p:nvSpPr>
        <p:spPr>
          <a:xfrm>
            <a:off x="3181350" y="2924732"/>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551ACD91-06F0-50F3-29BA-DAECAC46402F}"/>
              </a:ext>
            </a:extLst>
          </p:cNvPr>
          <p:cNvSpPr/>
          <p:nvPr/>
        </p:nvSpPr>
        <p:spPr>
          <a:xfrm>
            <a:off x="3562350" y="2924732"/>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36BD949E-BA3F-AA09-DAEB-CEDAFCCF3042}"/>
              </a:ext>
            </a:extLst>
          </p:cNvPr>
          <p:cNvSpPr/>
          <p:nvPr/>
        </p:nvSpPr>
        <p:spPr>
          <a:xfrm>
            <a:off x="3952875" y="2924732"/>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7A20167E-26B2-F7CE-F462-117FF530A85C}"/>
              </a:ext>
            </a:extLst>
          </p:cNvPr>
          <p:cNvSpPr/>
          <p:nvPr/>
        </p:nvSpPr>
        <p:spPr>
          <a:xfrm>
            <a:off x="4333875" y="2924732"/>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C8614099-26CF-233B-4619-87F315CEBE19}"/>
              </a:ext>
            </a:extLst>
          </p:cNvPr>
          <p:cNvSpPr/>
          <p:nvPr/>
        </p:nvSpPr>
        <p:spPr>
          <a:xfrm>
            <a:off x="4724400" y="2924732"/>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354FB664-FB36-BE69-E19C-B142A42F6DA5}"/>
              </a:ext>
            </a:extLst>
          </p:cNvPr>
          <p:cNvSpPr txBox="1"/>
          <p:nvPr/>
        </p:nvSpPr>
        <p:spPr>
          <a:xfrm>
            <a:off x="3095625" y="3475504"/>
            <a:ext cx="1752600" cy="1338828"/>
          </a:xfrm>
          <a:prstGeom prst="rect">
            <a:avLst/>
          </a:prstGeom>
          <a:noFill/>
        </p:spPr>
        <p:txBody>
          <a:bodyPr wrap="square" rtlCol="0">
            <a:spAutoFit/>
          </a:bodyPr>
          <a:lstStyle/>
          <a:p>
            <a:r>
              <a:rPr kumimoji="1" lang="ja-JP" altLang="en-US" dirty="0"/>
              <a:t>・</a:t>
            </a:r>
            <a:endParaRPr kumimoji="1" lang="en-US" altLang="ja-JP" dirty="0"/>
          </a:p>
          <a:p>
            <a:r>
              <a:rPr kumimoji="1" lang="ja-JP" altLang="en-US" dirty="0"/>
              <a:t>・</a:t>
            </a:r>
            <a:endParaRPr kumimoji="1" lang="en-US" altLang="ja-JP" dirty="0"/>
          </a:p>
          <a:p>
            <a:r>
              <a:rPr kumimoji="1" lang="ja-JP" altLang="en-US" dirty="0"/>
              <a:t>・</a:t>
            </a:r>
          </a:p>
        </p:txBody>
      </p:sp>
      <p:sp>
        <p:nvSpPr>
          <p:cNvPr id="27" name="正方形/長方形 26">
            <a:extLst>
              <a:ext uri="{FF2B5EF4-FFF2-40B4-BE49-F238E27FC236}">
                <a16:creationId xmlns:a16="http://schemas.microsoft.com/office/drawing/2014/main" id="{F9D3E1F4-3C2D-5F88-9FB5-53D0339639CA}"/>
              </a:ext>
            </a:extLst>
          </p:cNvPr>
          <p:cNvSpPr/>
          <p:nvPr/>
        </p:nvSpPr>
        <p:spPr>
          <a:xfrm>
            <a:off x="2029946" y="4801413"/>
            <a:ext cx="381000" cy="4762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296A828D-BC43-270F-F14C-FF862B555226}"/>
              </a:ext>
            </a:extLst>
          </p:cNvPr>
          <p:cNvSpPr/>
          <p:nvPr/>
        </p:nvSpPr>
        <p:spPr>
          <a:xfrm>
            <a:off x="1638300" y="4801413"/>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7AC65305-A4BF-6AA8-1BC7-7C3B36707B48}"/>
              </a:ext>
            </a:extLst>
          </p:cNvPr>
          <p:cNvSpPr/>
          <p:nvPr/>
        </p:nvSpPr>
        <p:spPr>
          <a:xfrm>
            <a:off x="2419350" y="4801413"/>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CB31BF89-720B-4827-0E05-D002BD83F5E1}"/>
              </a:ext>
            </a:extLst>
          </p:cNvPr>
          <p:cNvSpPr/>
          <p:nvPr/>
        </p:nvSpPr>
        <p:spPr>
          <a:xfrm>
            <a:off x="2800350" y="4801413"/>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6A1D4FD3-818D-F0EC-1171-9EC83DBD4A47}"/>
              </a:ext>
            </a:extLst>
          </p:cNvPr>
          <p:cNvSpPr/>
          <p:nvPr/>
        </p:nvSpPr>
        <p:spPr>
          <a:xfrm>
            <a:off x="3181350" y="4801413"/>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75308995-D5CF-56B9-0CC4-75B6BD098DC3}"/>
              </a:ext>
            </a:extLst>
          </p:cNvPr>
          <p:cNvSpPr/>
          <p:nvPr/>
        </p:nvSpPr>
        <p:spPr>
          <a:xfrm>
            <a:off x="3562350" y="4801413"/>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DEFDE7E3-353A-DBE5-1032-FBA8748AC01D}"/>
              </a:ext>
            </a:extLst>
          </p:cNvPr>
          <p:cNvSpPr/>
          <p:nvPr/>
        </p:nvSpPr>
        <p:spPr>
          <a:xfrm>
            <a:off x="3933825" y="4801413"/>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77DFA5EF-F9DD-8B94-809B-418F31645446}"/>
              </a:ext>
            </a:extLst>
          </p:cNvPr>
          <p:cNvSpPr/>
          <p:nvPr/>
        </p:nvSpPr>
        <p:spPr>
          <a:xfrm>
            <a:off x="4324350" y="4801413"/>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2476C2B6-A857-E00C-0B5C-F2BF522120C5}"/>
              </a:ext>
            </a:extLst>
          </p:cNvPr>
          <p:cNvSpPr/>
          <p:nvPr/>
        </p:nvSpPr>
        <p:spPr>
          <a:xfrm>
            <a:off x="4724400" y="4801413"/>
            <a:ext cx="381000" cy="47625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F44BC010-4545-F3BF-8268-3DA64763DEAA}"/>
              </a:ext>
            </a:extLst>
          </p:cNvPr>
          <p:cNvSpPr/>
          <p:nvPr/>
        </p:nvSpPr>
        <p:spPr>
          <a:xfrm>
            <a:off x="6115050" y="2686607"/>
            <a:ext cx="381000" cy="47625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72CB05BB-99D8-9A3D-52ED-1472A0230D85}"/>
              </a:ext>
            </a:extLst>
          </p:cNvPr>
          <p:cNvSpPr txBox="1"/>
          <p:nvPr/>
        </p:nvSpPr>
        <p:spPr>
          <a:xfrm>
            <a:off x="6800850" y="2686607"/>
            <a:ext cx="2914650" cy="507831"/>
          </a:xfrm>
          <a:prstGeom prst="rect">
            <a:avLst/>
          </a:prstGeom>
          <a:noFill/>
        </p:spPr>
        <p:txBody>
          <a:bodyPr wrap="square" rtlCol="0">
            <a:spAutoFit/>
          </a:bodyPr>
          <a:lstStyle/>
          <a:p>
            <a:r>
              <a:rPr kumimoji="1" lang="ja-JP" altLang="en-US" dirty="0"/>
              <a:t>テストデータ</a:t>
            </a:r>
          </a:p>
        </p:txBody>
      </p:sp>
      <p:sp>
        <p:nvSpPr>
          <p:cNvPr id="38" name="正方形/長方形 37">
            <a:extLst>
              <a:ext uri="{FF2B5EF4-FFF2-40B4-BE49-F238E27FC236}">
                <a16:creationId xmlns:a16="http://schemas.microsoft.com/office/drawing/2014/main" id="{F6F700D4-D765-0B7C-4D1B-BCF3CEDCFF21}"/>
              </a:ext>
            </a:extLst>
          </p:cNvPr>
          <p:cNvSpPr/>
          <p:nvPr/>
        </p:nvSpPr>
        <p:spPr>
          <a:xfrm>
            <a:off x="6115050" y="3795871"/>
            <a:ext cx="381000"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33CB8201-F650-07A7-0D49-387033ADAD8D}"/>
              </a:ext>
            </a:extLst>
          </p:cNvPr>
          <p:cNvSpPr txBox="1"/>
          <p:nvPr/>
        </p:nvSpPr>
        <p:spPr>
          <a:xfrm>
            <a:off x="6848475" y="3780080"/>
            <a:ext cx="2914650" cy="507831"/>
          </a:xfrm>
          <a:prstGeom prst="rect">
            <a:avLst/>
          </a:prstGeom>
          <a:noFill/>
        </p:spPr>
        <p:txBody>
          <a:bodyPr wrap="square" rtlCol="0">
            <a:spAutoFit/>
          </a:bodyPr>
          <a:lstStyle/>
          <a:p>
            <a:r>
              <a:rPr kumimoji="1" lang="ja-JP" altLang="en-US" dirty="0"/>
              <a:t>訓練データ</a:t>
            </a:r>
          </a:p>
        </p:txBody>
      </p:sp>
      <p:sp>
        <p:nvSpPr>
          <p:cNvPr id="40" name="テキスト ボックス 39">
            <a:extLst>
              <a:ext uri="{FF2B5EF4-FFF2-40B4-BE49-F238E27FC236}">
                <a16:creationId xmlns:a16="http://schemas.microsoft.com/office/drawing/2014/main" id="{66BF8E39-E3AA-D54C-0592-8E08C21647A9}"/>
              </a:ext>
            </a:extLst>
          </p:cNvPr>
          <p:cNvSpPr txBox="1"/>
          <p:nvPr/>
        </p:nvSpPr>
        <p:spPr>
          <a:xfrm>
            <a:off x="9715500" y="2496832"/>
            <a:ext cx="5362575" cy="2585323"/>
          </a:xfrm>
          <a:prstGeom prst="rect">
            <a:avLst/>
          </a:prstGeom>
          <a:noFill/>
        </p:spPr>
        <p:txBody>
          <a:bodyPr wrap="square" rtlCol="0">
            <a:spAutoFit/>
          </a:bodyPr>
          <a:lstStyle/>
          <a:p>
            <a:r>
              <a:rPr kumimoji="1" lang="ja-JP" altLang="en-US" dirty="0"/>
              <a:t>訓練データでモデルを作り、</a:t>
            </a:r>
            <a:br>
              <a:rPr kumimoji="1" lang="en-US" altLang="ja-JP" dirty="0"/>
            </a:br>
            <a:r>
              <a:rPr kumimoji="1" lang="ja-JP" altLang="en-US" dirty="0"/>
              <a:t>テストデータで精度を評価する。</a:t>
            </a:r>
            <a:br>
              <a:rPr kumimoji="1" lang="en-US" altLang="ja-JP" dirty="0"/>
            </a:br>
            <a:r>
              <a:rPr kumimoji="1" lang="ja-JP" altLang="en-US" dirty="0"/>
              <a:t>これをすべての組み合わせで計算し、平均を取る。</a:t>
            </a:r>
            <a:endParaRPr kumimoji="1" lang="en-US" altLang="ja-JP" dirty="0"/>
          </a:p>
          <a:p>
            <a:r>
              <a:rPr kumimoji="1" lang="ja-JP" altLang="en-US" dirty="0"/>
              <a:t>→精度の訓練データの選び方に対するバイアスをなくす。</a:t>
            </a:r>
            <a:endParaRPr kumimoji="1" lang="en-US" altLang="ja-JP" dirty="0"/>
          </a:p>
        </p:txBody>
      </p:sp>
    </p:spTree>
    <p:extLst>
      <p:ext uri="{BB962C8B-B14F-4D97-AF65-F5344CB8AC3E}">
        <p14:creationId xmlns:p14="http://schemas.microsoft.com/office/powerpoint/2010/main" val="1660624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3C8568-47D3-F677-20A1-9058AFA1E747}"/>
              </a:ext>
            </a:extLst>
          </p:cNvPr>
          <p:cNvSpPr>
            <a:spLocks noGrp="1"/>
          </p:cNvSpPr>
          <p:nvPr>
            <p:ph type="title"/>
          </p:nvPr>
        </p:nvSpPr>
        <p:spPr/>
        <p:txBody>
          <a:bodyPr/>
          <a:lstStyle/>
          <a:p>
            <a:r>
              <a:rPr kumimoji="1" lang="ja-JP" altLang="en-US" dirty="0"/>
              <a:t>線形モデルの精度評価</a:t>
            </a:r>
          </a:p>
        </p:txBody>
      </p:sp>
      <p:sp>
        <p:nvSpPr>
          <p:cNvPr id="3" name="フッター プレースホルダー 2">
            <a:extLst>
              <a:ext uri="{FF2B5EF4-FFF2-40B4-BE49-F238E27FC236}">
                <a16:creationId xmlns:a16="http://schemas.microsoft.com/office/drawing/2014/main" id="{52FCBC37-5846-8FDE-8962-1424C8D01408}"/>
              </a:ext>
            </a:extLst>
          </p:cNvPr>
          <p:cNvSpPr>
            <a:spLocks noGrp="1"/>
          </p:cNvSpPr>
          <p:nvPr>
            <p:ph type="ftr" sz="quarter" idx="10"/>
          </p:nvPr>
        </p:nvSpPr>
        <p:spPr/>
        <p:txBody>
          <a:bodyPr/>
          <a:lstStyle/>
          <a:p>
            <a:endParaRPr lang="en-US" dirty="0"/>
          </a:p>
        </p:txBody>
      </p:sp>
      <p:sp>
        <p:nvSpPr>
          <p:cNvPr id="4" name="スライド番号プレースホルダー 3">
            <a:extLst>
              <a:ext uri="{FF2B5EF4-FFF2-40B4-BE49-F238E27FC236}">
                <a16:creationId xmlns:a16="http://schemas.microsoft.com/office/drawing/2014/main" id="{5DAAEA0E-2D39-1775-14D5-ECC96D60CBBE}"/>
              </a:ext>
            </a:extLst>
          </p:cNvPr>
          <p:cNvSpPr>
            <a:spLocks noGrp="1"/>
          </p:cNvSpPr>
          <p:nvPr>
            <p:ph type="sldNum" sz="quarter" idx="11"/>
          </p:nvPr>
        </p:nvSpPr>
        <p:spPr/>
        <p:txBody>
          <a:bodyPr/>
          <a:lstStyle/>
          <a:p>
            <a:fld id="{03EB59E2-90B9-4CD3-AC74-D672227E13C3}" type="slidenum">
              <a:rPr lang="en-US" smtClean="0"/>
              <a:pPr/>
              <a:t>9</a:t>
            </a:fld>
            <a:endParaRPr lang="en-US" dirty="0"/>
          </a:p>
        </p:txBody>
      </p:sp>
      <p:sp>
        <p:nvSpPr>
          <p:cNvPr id="5" name="テキスト プレースホルダー 4">
            <a:extLst>
              <a:ext uri="{FF2B5EF4-FFF2-40B4-BE49-F238E27FC236}">
                <a16:creationId xmlns:a16="http://schemas.microsoft.com/office/drawing/2014/main" id="{5AF046FC-4688-08F6-7834-43CEAB3E3A64}"/>
              </a:ext>
            </a:extLst>
          </p:cNvPr>
          <p:cNvSpPr>
            <a:spLocks noGrp="1"/>
          </p:cNvSpPr>
          <p:nvPr>
            <p:ph type="body" sz="quarter" idx="12"/>
          </p:nvPr>
        </p:nvSpPr>
        <p:spPr/>
        <p:txBody>
          <a:bodyPr/>
          <a:lstStyle/>
          <a:p>
            <a:pPr marL="457200" indent="-457200">
              <a:buFont typeface="Arial" panose="020B0604020202020204" pitchFamily="34" charset="0"/>
              <a:buChar char="•"/>
            </a:pPr>
            <a:r>
              <a:rPr lang="en-US" altLang="ja-JP" dirty="0"/>
              <a:t>MAE</a:t>
            </a:r>
            <a:r>
              <a:rPr lang="ja-JP" altLang="en-US" dirty="0"/>
              <a:t>、</a:t>
            </a:r>
            <a:r>
              <a:rPr lang="en-US" altLang="ja-JP" dirty="0"/>
              <a:t>MSE</a:t>
            </a:r>
            <a:r>
              <a:rPr lang="ja-JP" altLang="en-US" dirty="0"/>
              <a:t>に関しては、今回選んだデータセットにおいて</a:t>
            </a:r>
            <a:r>
              <a:rPr lang="en-US" altLang="ja-JP" dirty="0"/>
              <a:t>HSE</a:t>
            </a:r>
            <a:r>
              <a:rPr lang="ja-JP" altLang="en-US" dirty="0"/>
              <a:t>汎関数や</a:t>
            </a:r>
            <a:r>
              <a:rPr lang="en-US" altLang="ja-JP" dirty="0"/>
              <a:t>MBJ</a:t>
            </a:r>
            <a:r>
              <a:rPr lang="ja-JP" altLang="en-US" dirty="0"/>
              <a:t>ポテンシャルを用いた場合と比べて数倍程度良くなった。</a:t>
            </a:r>
            <a:endParaRPr lang="en-US" altLang="ja-JP" dirty="0"/>
          </a:p>
          <a:p>
            <a:pPr marL="457200" indent="-457200">
              <a:buFont typeface="Arial" panose="020B0604020202020204" pitchFamily="34" charset="0"/>
              <a:buChar char="•"/>
            </a:pPr>
            <a:r>
              <a:rPr kumimoji="1" lang="en-US" altLang="ja-JP" dirty="0"/>
              <a:t>MAPE</a:t>
            </a:r>
            <a:r>
              <a:rPr kumimoji="1" lang="ja-JP" altLang="en-US" dirty="0"/>
              <a:t>に関しては、</a:t>
            </a:r>
            <a:r>
              <a:rPr kumimoji="1" lang="en-US" altLang="ja-JP" dirty="0"/>
              <a:t>HSE</a:t>
            </a:r>
            <a:r>
              <a:rPr kumimoji="1" lang="ja-JP" altLang="en-US" dirty="0"/>
              <a:t>、</a:t>
            </a:r>
            <a:r>
              <a:rPr kumimoji="1" lang="en-US" altLang="ja-JP" dirty="0"/>
              <a:t>MBJ</a:t>
            </a:r>
            <a:r>
              <a:rPr kumimoji="1" lang="ja-JP" altLang="en-US" dirty="0"/>
              <a:t>と同程度となった。小さいギャップに対する精度はあまり変わらないと言える。</a:t>
            </a:r>
            <a:endParaRPr kumimoji="1" lang="en-US" altLang="ja-JP" dirty="0"/>
          </a:p>
          <a:p>
            <a:pPr marL="457200" indent="-457200">
              <a:buFont typeface="Arial" panose="020B0604020202020204" pitchFamily="34" charset="0"/>
              <a:buChar char="•"/>
            </a:pPr>
            <a:r>
              <a:rPr kumimoji="1" lang="ja-JP" altLang="en-US" dirty="0"/>
              <a:t>今回は</a:t>
            </a:r>
            <a:r>
              <a:rPr kumimoji="1" lang="en-US" altLang="ja-JP" dirty="0"/>
              <a:t>29</a:t>
            </a:r>
            <a:r>
              <a:rPr kumimoji="1" lang="ja-JP" altLang="en-US" dirty="0"/>
              <a:t>個とデータ数がまだ少ないため、より確かな精度の評価を行うにはもっと多くのデータが必要だと考える。</a:t>
            </a:r>
            <a:endParaRPr kumimoji="1" lang="en-US" altLang="ja-JP" dirty="0"/>
          </a:p>
          <a:p>
            <a:endParaRPr kumimoji="1" lang="ja-JP" altLang="en-US" dirty="0"/>
          </a:p>
        </p:txBody>
      </p:sp>
      <p:pic>
        <p:nvPicPr>
          <p:cNvPr id="7" name="図 6">
            <a:extLst>
              <a:ext uri="{FF2B5EF4-FFF2-40B4-BE49-F238E27FC236}">
                <a16:creationId xmlns:a16="http://schemas.microsoft.com/office/drawing/2014/main" id="{3F6FB0E0-F763-EA44-A2E5-33A884A501E4}"/>
              </a:ext>
            </a:extLst>
          </p:cNvPr>
          <p:cNvPicPr>
            <a:picLocks noChangeAspect="1"/>
          </p:cNvPicPr>
          <p:nvPr/>
        </p:nvPicPr>
        <p:blipFill>
          <a:blip r:embed="rId2"/>
          <a:stretch>
            <a:fillRect/>
          </a:stretch>
        </p:blipFill>
        <p:spPr>
          <a:xfrm>
            <a:off x="1343324" y="5119633"/>
            <a:ext cx="4964259" cy="3148067"/>
          </a:xfrm>
          <a:prstGeom prst="rect">
            <a:avLst/>
          </a:prstGeom>
        </p:spPr>
      </p:pic>
      <p:pic>
        <p:nvPicPr>
          <p:cNvPr id="9" name="図 8">
            <a:extLst>
              <a:ext uri="{FF2B5EF4-FFF2-40B4-BE49-F238E27FC236}">
                <a16:creationId xmlns:a16="http://schemas.microsoft.com/office/drawing/2014/main" id="{06CC7F98-260B-C4BE-5987-1D426CA64617}"/>
              </a:ext>
            </a:extLst>
          </p:cNvPr>
          <p:cNvPicPr>
            <a:picLocks noChangeAspect="1"/>
          </p:cNvPicPr>
          <p:nvPr/>
        </p:nvPicPr>
        <p:blipFill>
          <a:blip r:embed="rId3"/>
          <a:stretch>
            <a:fillRect/>
          </a:stretch>
        </p:blipFill>
        <p:spPr>
          <a:xfrm>
            <a:off x="6811340" y="5119632"/>
            <a:ext cx="4964259" cy="3148067"/>
          </a:xfrm>
          <a:prstGeom prst="rect">
            <a:avLst/>
          </a:prstGeom>
        </p:spPr>
      </p:pic>
      <p:pic>
        <p:nvPicPr>
          <p:cNvPr id="13" name="図 12">
            <a:extLst>
              <a:ext uri="{FF2B5EF4-FFF2-40B4-BE49-F238E27FC236}">
                <a16:creationId xmlns:a16="http://schemas.microsoft.com/office/drawing/2014/main" id="{8E1063A0-8586-6CF1-5451-4F95CCE4067F}"/>
              </a:ext>
            </a:extLst>
          </p:cNvPr>
          <p:cNvPicPr>
            <a:picLocks noChangeAspect="1"/>
          </p:cNvPicPr>
          <p:nvPr/>
        </p:nvPicPr>
        <p:blipFill>
          <a:blip r:embed="rId4"/>
          <a:stretch>
            <a:fillRect/>
          </a:stretch>
        </p:blipFill>
        <p:spPr>
          <a:xfrm>
            <a:off x="12279356" y="5119633"/>
            <a:ext cx="4873720" cy="2957568"/>
          </a:xfrm>
          <a:prstGeom prst="rect">
            <a:avLst/>
          </a:prstGeom>
        </p:spPr>
      </p:pic>
    </p:spTree>
    <p:extLst>
      <p:ext uri="{BB962C8B-B14F-4D97-AF65-F5344CB8AC3E}">
        <p14:creationId xmlns:p14="http://schemas.microsoft.com/office/powerpoint/2010/main" val="4119394962"/>
      </p:ext>
    </p:extLst>
  </p:cSld>
  <p:clrMapOvr>
    <a:masterClrMapping/>
  </p:clrMapOvr>
</p:sld>
</file>

<file path=ppt/theme/theme1.xml><?xml version="1.0" encoding="utf-8"?>
<a:theme xmlns:a="http://schemas.openxmlformats.org/drawingml/2006/main" name="テーマ1">
  <a:themeElements>
    <a:clrScheme name="Sample">
      <a:dk1>
        <a:srgbClr val="333333"/>
      </a:dk1>
      <a:lt1>
        <a:sysClr val="window" lastClr="FFFFFF"/>
      </a:lt1>
      <a:dk2>
        <a:srgbClr val="4D4D4D"/>
      </a:dk2>
      <a:lt2>
        <a:srgbClr val="EEECE1"/>
      </a:lt2>
      <a:accent1>
        <a:srgbClr val="1694B2"/>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ample">
      <a:majorFont>
        <a:latin typeface="Spica Neue P Light"/>
        <a:ea typeface="Spica Neue P Light"/>
        <a:cs typeface=""/>
      </a:majorFont>
      <a:minorFont>
        <a:latin typeface="Spica Neue P"/>
        <a:ea typeface="Spica Neue P"/>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2" id="{F0102472-E83C-499E-BB10-DF40F273BA24}" vid="{72B6F21E-F69D-4DF9-B5D4-CAC678DE26EE}"/>
    </a:ext>
  </a:extLst>
</a:theme>
</file>

<file path=ppt/theme/theme2.xml><?xml version="1.0" encoding="utf-8"?>
<a:theme xmlns:a="http://schemas.openxmlformats.org/drawingml/2006/main" name="サンプル - タイトル用">
  <a:themeElements>
    <a:clrScheme name="Sample">
      <a:dk1>
        <a:srgbClr val="333333"/>
      </a:dk1>
      <a:lt1>
        <a:sysClr val="window" lastClr="FFFFFF"/>
      </a:lt1>
      <a:dk2>
        <a:srgbClr val="4D4D4D"/>
      </a:dk2>
      <a:lt2>
        <a:srgbClr val="EEECE1"/>
      </a:lt2>
      <a:accent1>
        <a:srgbClr val="1694B2"/>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ample">
      <a:majorFont>
        <a:latin typeface="Spica Neue P Light"/>
        <a:ea typeface="Spica Neue P Light"/>
        <a:cs typeface=""/>
      </a:majorFont>
      <a:minorFont>
        <a:latin typeface="Spica Neue P"/>
        <a:ea typeface="Spica Neue P"/>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2" id="{F0102472-E83C-499E-BB10-DF40F273BA24}" vid="{D3647FFC-1505-4C5D-A0FB-B08CE57BC318}"/>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シンプル2</Template>
  <TotalTime>768</TotalTime>
  <Words>2239</Words>
  <Application>Microsoft Office PowerPoint</Application>
  <PresentationFormat>ユーザー設定</PresentationFormat>
  <Paragraphs>142</Paragraphs>
  <Slides>11</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11</vt:i4>
      </vt:variant>
    </vt:vector>
  </HeadingPairs>
  <TitlesOfParts>
    <vt:vector size="18" baseType="lpstr">
      <vt:lpstr>Spica Neue P</vt:lpstr>
      <vt:lpstr>Spica Neue P Light</vt:lpstr>
      <vt:lpstr>游ゴシック</vt:lpstr>
      <vt:lpstr>Arial</vt:lpstr>
      <vt:lpstr>Cambria Math</vt:lpstr>
      <vt:lpstr>テーマ1</vt:lpstr>
      <vt:lpstr>サンプル - タイトル用</vt:lpstr>
      <vt:lpstr>計算コストの低いバンドギャップ予測法の開発</vt:lpstr>
      <vt:lpstr>バンドギャップとは？</vt:lpstr>
      <vt:lpstr>DFTにおける一般化勾配近似とバンドギャップ過小評価</vt:lpstr>
      <vt:lpstr>問題設定</vt:lpstr>
      <vt:lpstr>実験誘電定数とバンドギャップ過小評価</vt:lpstr>
      <vt:lpstr>一般化勾配近似による誘電定数とバンドギャップ過小評価</vt:lpstr>
      <vt:lpstr>バンドギャップ過小評価予測モデルの構築</vt:lpstr>
      <vt:lpstr>線形モデルの精度評価手法</vt:lpstr>
      <vt:lpstr>線形モデルの精度評価</vt:lpstr>
      <vt:lpstr>計算時間の評価</vt:lpstr>
      <vt:lpstr>まとめと今後の展望</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計算コストの低いバンドギャップ予測法の開発</dc:title>
  <dc:creator>塚本　恭平</dc:creator>
  <cp:lastModifiedBy>塚本　恭平</cp:lastModifiedBy>
  <cp:revision>1</cp:revision>
  <dcterms:created xsi:type="dcterms:W3CDTF">2022-11-29T22:59:40Z</dcterms:created>
  <dcterms:modified xsi:type="dcterms:W3CDTF">2022-12-03T00:26:26Z</dcterms:modified>
</cp:coreProperties>
</file>