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4" r:id="rId11"/>
    <p:sldId id="267" r:id="rId12"/>
    <p:sldId id="265" r:id="rId13"/>
  </p:sldIdLst>
  <p:sldSz cx="12192000" cy="6858000"/>
  <p:notesSz cx="6858000" cy="9144000"/>
  <p:defaultTextStyle>
    <a:defPPr>
      <a:defRPr lang="en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04D"/>
    <a:srgbClr val="F4A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0"/>
  </p:normalViewPr>
  <p:slideViewPr>
    <p:cSldViewPr snapToGrid="0" showGuides="1">
      <p:cViewPr varScale="1">
        <p:scale>
          <a:sx n="102" d="100"/>
          <a:sy n="102" d="100"/>
        </p:scale>
        <p:origin x="760" y="18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25E28-E1A3-0648-964B-6003E8EBBB36}" type="datetimeFigureOut">
              <a:rPr lang="en-JP" smtClean="0"/>
              <a:t>2022/12/04</a:t>
            </a:fld>
            <a:endParaRPr lang="en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P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5B5CA-3557-2242-B57E-062AF3573B1C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5013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5B5CA-3557-2242-B57E-062AF3573B1C}" type="slidenum">
              <a:rPr lang="en-JP" smtClean="0"/>
              <a:t>5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617514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5B5CA-3557-2242-B57E-062AF3573B1C}" type="slidenum">
              <a:rPr lang="en-JP" smtClean="0"/>
              <a:t>7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50876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3427-DA74-DA51-E46B-B341D007B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3AD50-4CEF-876D-D106-A5BCA4DB0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981C0-2FDD-997E-723E-A1AC820003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F9B38-43B1-4A4A-899F-139B4175E270}" type="datetimeFigureOut">
              <a:rPr lang="en-JP" smtClean="0"/>
              <a:t>2022/12/04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1C3E3-7826-15AE-8957-FC8D0508A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F74D3-447A-F3B5-ED90-8189FB88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69762-47E8-3345-8056-0ACF73528EA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843654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D1D9-9A89-D16E-8FB2-3F3789C0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A97C44-68E4-BB6D-4309-B535614A1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3FFCA-C9FF-DCF8-FB64-38929A56DF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F9B38-43B1-4A4A-899F-139B4175E270}" type="datetimeFigureOut">
              <a:rPr lang="en-JP" smtClean="0"/>
              <a:t>2022/12/04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AAF27-6E2B-C90A-CCCF-6811ABB0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B61C3-F97D-D139-8FBD-AFB2EF2B7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69762-47E8-3345-8056-0ACF73528EA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94872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4B8DC2-2321-4873-BD5B-8919FB096C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F4BDC-6A5B-8788-0E12-07E0BF69E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18611-CAE0-7771-1D7F-F3E50226F1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F9B38-43B1-4A4A-899F-139B4175E270}" type="datetimeFigureOut">
              <a:rPr lang="en-JP" smtClean="0"/>
              <a:t>2022/12/04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6DE00-6B11-4D17-DF57-133510473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DBC4F-039A-71DE-B58B-A0E64DAF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69762-47E8-3345-8056-0ACF73528EA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206301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378D5-0FB5-7ED6-5EA0-B8A038300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CC6FD-34F2-1C2E-CAF9-7C14DDDDB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3F2D7-9019-918E-8B60-0F82A0AE9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1D64-E0C3-7442-9902-F70855056920}" type="datetimeFigureOut">
              <a:rPr lang="en-JP" smtClean="0"/>
              <a:t>2022/12/04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3C470-E3D2-5075-FE59-A95CB6C7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68F64-2815-0735-72AA-B5ED4AD1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B3A6-4B32-E94A-8F87-9B6D66E0886F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957723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AAC3-58EA-99FB-533D-D44FAC8C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65631-7DA2-E279-CE0B-FC849D86C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D3E2C-E520-9FAF-77CD-F86F68CAD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1D64-E0C3-7442-9902-F70855056920}" type="datetimeFigureOut">
              <a:rPr lang="en-JP" smtClean="0"/>
              <a:t>2022/12/04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175E8-710F-D039-9577-F277836AE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90161-49EF-0911-FBB2-695497D2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B3A6-4B32-E94A-8F87-9B6D66E0886F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44529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B3C5-3C09-8ECC-B798-DAA8439D6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CC48B-3AC9-FDA3-A2C0-3D954E65A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045A8-992B-B5F9-840E-2C103C48C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1D64-E0C3-7442-9902-F70855056920}" type="datetimeFigureOut">
              <a:rPr lang="en-JP" smtClean="0"/>
              <a:t>2022/12/04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05397-4A96-78A5-C8D4-D10BDD4D1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D0111-0AD5-9901-C602-6AC0E932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B3A6-4B32-E94A-8F87-9B6D66E0886F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643856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AAA6E-86EE-CC3E-CF5A-1DAED2D6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ED1ED-C2CA-F60A-FD2C-283E26B33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7D80-2F5D-62E7-132F-3263E9C5B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32177-DCF7-0C0C-0B47-30C61E07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1D64-E0C3-7442-9902-F70855056920}" type="datetimeFigureOut">
              <a:rPr lang="en-JP" smtClean="0"/>
              <a:t>2022/12/04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E7E89-0C47-3D82-213F-B980E284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F9134-089A-4FFB-B0D4-4AF1A83D9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B3A6-4B32-E94A-8F87-9B6D66E0886F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12261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04E10-284E-3491-B710-38BFA340B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3C003-E71C-BE05-D2DC-061D9CA53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B7A1C8-DBA5-9CD4-4F57-8918647B3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C6CA42-A7F2-74F3-93CD-7F2043B1D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C5A0B6-3372-3FB9-746D-101082548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C5F34B-1B51-8467-663F-14AAC7F5B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1D64-E0C3-7442-9902-F70855056920}" type="datetimeFigureOut">
              <a:rPr lang="en-JP" smtClean="0"/>
              <a:t>2022/12/04</a:t>
            </a:fld>
            <a:endParaRPr lang="en-JP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B0892F-D875-1CD7-7E71-F68E6B8C5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CABEDD-79B7-404F-08AA-AE4569A9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B3A6-4B32-E94A-8F87-9B6D66E0886F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19869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757C8-0752-C3A3-6A2C-290634586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57A27-1001-179B-A6FD-AC6C23FF1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1D64-E0C3-7442-9902-F70855056920}" type="datetimeFigureOut">
              <a:rPr lang="en-JP" smtClean="0"/>
              <a:t>2022/12/04</a:t>
            </a:fld>
            <a:endParaRPr lang="en-JP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57011-8233-DCA3-C729-96E3C4BF9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FD3D2-9B29-4CAC-DAFD-BED2DE62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B3A6-4B32-E94A-8F87-9B6D66E0886F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854273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21C376-B20A-BEE9-92CF-51568E528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1D64-E0C3-7442-9902-F70855056920}" type="datetimeFigureOut">
              <a:rPr lang="en-JP" smtClean="0"/>
              <a:t>2022/12/04</a:t>
            </a:fld>
            <a:endParaRPr lang="en-JP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C70FB-71E1-7C93-6623-A120A5CDC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7679E-BA9E-4F0C-EE94-1D8A05123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B3A6-4B32-E94A-8F87-9B6D66E0886F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594327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832F3-3967-D446-3DF1-67EC2063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9CAA4-545A-D368-2430-7E6C63624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EC711-385B-7168-BBEA-9DF073664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41415-7C15-EC55-5A8B-E6E150B5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1D64-E0C3-7442-9902-F70855056920}" type="datetimeFigureOut">
              <a:rPr lang="en-JP" smtClean="0"/>
              <a:t>2022/12/04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C548B-8E31-25C1-7624-ECF71AD3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3AA1D-E8C1-6716-70A0-F866921A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B3A6-4B32-E94A-8F87-9B6D66E0886F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74880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BE6FF-A4C5-4688-A30D-E3AA3F360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ADF56-CB2C-56AB-A820-7C81B330C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25E20-26C4-8AF2-C854-390D22C4E2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F9B38-43B1-4A4A-899F-139B4175E270}" type="datetimeFigureOut">
              <a:rPr lang="en-JP" smtClean="0"/>
              <a:t>2022/12/04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EE66C-B064-B98F-ADA1-CC7B0125E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29062-C8BC-CDD8-3B04-CE45B18F2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69762-47E8-3345-8056-0ACF73528EA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218357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6A98F-2039-2292-DDBA-4920061AA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3D6647-2C1A-3D1D-AFBF-D0E14EFB0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D2DFD-35DF-4CA6-F70F-6D458CBDE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D0536-1611-4200-9164-D86595B8D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1D64-E0C3-7442-9902-F70855056920}" type="datetimeFigureOut">
              <a:rPr lang="en-JP" smtClean="0"/>
              <a:t>2022/12/04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7E692-2A9B-ABCA-240A-DFBF24B82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25EEE-7ECE-3AFF-1566-A1D513A5E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B3A6-4B32-E94A-8F87-9B6D66E0886F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543868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53BC5-1EEE-CD89-B754-A3FD93DC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69D18-B90B-B454-156F-FCA2721CF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698A6-4423-1BA7-DC40-31AE52B9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1D64-E0C3-7442-9902-F70855056920}" type="datetimeFigureOut">
              <a:rPr lang="en-JP" smtClean="0"/>
              <a:t>2022/12/04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2A053-6160-0864-E01A-679010C4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783E5-3902-D073-B18C-DF6B6338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B3A6-4B32-E94A-8F87-9B6D66E0886F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871208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277770-3CBF-D535-9B21-120B137AC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AB730-2EB4-D9B4-C1EB-28273F9FE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E5A6D-552B-BEF0-468B-F13D4DB2E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1D64-E0C3-7442-9902-F70855056920}" type="datetimeFigureOut">
              <a:rPr lang="en-JP" smtClean="0"/>
              <a:t>2022/12/04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F58DD-8EA3-71AB-5BF8-A30156FD8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B76D5-461F-2FAE-956E-012CB7996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B3A6-4B32-E94A-8F87-9B6D66E0886F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50800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CB164-1559-EAFC-D8C3-EFB272C76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63DE3-85DA-6EE7-E3E7-8D5EDBB92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90B16-60C8-9493-D5C3-01F5D956D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F9B38-43B1-4A4A-899F-139B4175E270}" type="datetimeFigureOut">
              <a:rPr lang="en-JP" smtClean="0"/>
              <a:t>2022/12/04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D7D92-1D7F-15BF-4FB4-156AD483D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14288-375D-1E59-DF78-A0C03974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69762-47E8-3345-8056-0ACF73528EA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56301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ADE4-6159-A1CE-16E5-5EB55F153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B09EF-4BB6-803A-253E-D09BE7B47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5CF36-5F98-BEC5-C2A5-6232FB9F1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8BD77-2503-1B10-5E47-2EC6CB31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F9B38-43B1-4A4A-899F-139B4175E270}" type="datetimeFigureOut">
              <a:rPr lang="en-JP" smtClean="0"/>
              <a:t>2022/12/04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8A6DF-C018-8DE0-6A9D-D8766725B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68143-D114-2229-B5A8-6318AC9B9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69762-47E8-3345-8056-0ACF73528EA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64220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893B6-DD62-2A87-6C2A-F0F8F1B67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FF138-C9C0-83F0-0121-557EDABD1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CD18A-CEE4-B7CE-29A9-A06E93575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7103AB-8290-6AF5-CFF0-680B02DF6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E1CAD-60C8-1E14-95FC-6D97F3950F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E791DA-BF63-DB55-E8BC-FAA6042EA6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F9B38-43B1-4A4A-899F-139B4175E270}" type="datetimeFigureOut">
              <a:rPr lang="en-JP" smtClean="0"/>
              <a:t>2022/12/04</a:t>
            </a:fld>
            <a:endParaRPr lang="en-JP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3FEB40-94F7-B862-E3C5-42380B95A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JP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1CEEB2-C76C-A144-A75A-034EA1BE8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69762-47E8-3345-8056-0ACF73528EA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67789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F920-F466-20B7-53AA-97F87C044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92B85F-745F-94A2-2745-BB1AC2DBA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F9B38-43B1-4A4A-899F-139B4175E270}" type="datetimeFigureOut">
              <a:rPr lang="en-JP" smtClean="0"/>
              <a:t>2022/12/04</a:t>
            </a:fld>
            <a:endParaRPr lang="en-JP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E4685-4A87-8F21-8035-F00AB914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JP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F67A4C-6EDE-89D0-34A2-9A4864638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69762-47E8-3345-8056-0ACF73528EA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7135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1C6EFA-7DDB-1C8A-3E9D-E3F01827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F9B38-43B1-4A4A-899F-139B4175E270}" type="datetimeFigureOut">
              <a:rPr lang="en-JP" smtClean="0"/>
              <a:t>2022/12/04</a:t>
            </a:fld>
            <a:endParaRPr lang="en-JP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ABEA08-1024-6310-A76B-0BFEC3F0B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JP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80984-2BFD-5F2E-443D-DFD8BF39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69762-47E8-3345-8056-0ACF73528EA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4323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857CF-A995-FF98-E79D-D9C5EBA5F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AA35F-2DEE-E09C-BEB9-1FE98175F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17F1F-F06F-F93B-39C8-7F987ADE7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1D77D-C964-7EEB-A309-90292C84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F9B38-43B1-4A4A-899F-139B4175E270}" type="datetimeFigureOut">
              <a:rPr lang="en-JP" smtClean="0"/>
              <a:t>2022/12/04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BC4FB-ED2A-4FD6-48B3-8D4D40039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6C743-B9EA-837A-9782-417020A5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69762-47E8-3345-8056-0ACF73528EA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25164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5E5F3-5541-E39A-4D24-BD24202B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316DB0-05FC-85A6-7EE4-D09A4167E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64CB0-1C31-760A-AFA0-69657DED0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EE6DA-9A84-719B-77D7-E9D84BE5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2F9B38-43B1-4A4A-899F-139B4175E270}" type="datetimeFigureOut">
              <a:rPr lang="en-JP" smtClean="0"/>
              <a:t>2022/12/04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AB8E4-001D-6BCF-36D6-06DD7F33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C72FD-FC84-7D42-137F-CB24EB3C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69762-47E8-3345-8056-0ACF73528EAD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883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4F7D6B-A559-AC50-499C-EB1214465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21B39-FE05-CD5C-275D-1DC103DED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9BBA7-CB8C-607D-B03C-BD7CD036C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F9B38-43B1-4A4A-899F-139B4175E270}" type="datetimeFigureOut">
              <a:rPr lang="en-JP" smtClean="0"/>
              <a:t>2022/12/04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3AD40-A431-4679-426F-643464B66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6D296-6A87-AD44-D0D8-A8A2E1BE8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357317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58F6C-9886-F819-CE66-53188BDDD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2E5DE-223D-98BC-7143-2F9DF4C6D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90FB9-2BB0-46C8-0BD9-0FB7A2A5D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JP" dirty="0"/>
              <a:t>2022/12/04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C93E2-C333-C5F0-DDD4-DBA37F559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E12B2-D4DF-9CDE-DEBA-23CA5A6A3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EB3A6-4B32-E94A-8F87-9B6D66E0886F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20597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gocom.jp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9EC384-7422-9BF9-85B8-B02D96C7178C}"/>
              </a:ext>
            </a:extLst>
          </p:cNvPr>
          <p:cNvSpPr txBox="1"/>
          <p:nvPr/>
        </p:nvSpPr>
        <p:spPr>
          <a:xfrm>
            <a:off x="976650" y="3167390"/>
            <a:ext cx="10238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8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ビジネスにおける交渉と教育現場での実践としての交渉コンペ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85D7E9-AF43-912F-895C-3EA57ED46B51}"/>
              </a:ext>
            </a:extLst>
          </p:cNvPr>
          <p:cNvSpPr txBox="1"/>
          <p:nvPr/>
        </p:nvSpPr>
        <p:spPr>
          <a:xfrm>
            <a:off x="8304756" y="5812077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b="1" dirty="0">
                <a:latin typeface="MS Mincho" panose="02020609040205080304" pitchFamily="49" charset="-128"/>
                <a:ea typeface="MS Mincho" panose="02020609040205080304" pitchFamily="49" charset="-128"/>
              </a:rPr>
              <a:t>東京大学法学部3年</a:t>
            </a:r>
            <a:r>
              <a:rPr lang="ja-JP" altLang="en-US" b="1">
                <a:latin typeface="MS Mincho" panose="02020609040205080304" pitchFamily="49" charset="-128"/>
                <a:ea typeface="MS Mincho" panose="02020609040205080304" pitchFamily="49" charset="-128"/>
              </a:rPr>
              <a:t>　渡邊蒼生</a:t>
            </a:r>
            <a:endParaRPr lang="en-JP" b="1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782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BEF535-EEB2-475C-BAF4-713D8DF9B2F0}"/>
              </a:ext>
            </a:extLst>
          </p:cNvPr>
          <p:cNvSpPr txBox="1"/>
          <p:nvPr/>
        </p:nvSpPr>
        <p:spPr>
          <a:xfrm>
            <a:off x="488567" y="2595118"/>
            <a:ext cx="11404084" cy="16677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>
                <a:latin typeface="MS Mincho" panose="02020609040205080304" pitchFamily="49" charset="-128"/>
                <a:ea typeface="MS Mincho" panose="02020609040205080304" pitchFamily="49" charset="-128"/>
              </a:rPr>
              <a:t>＜参考＞</a:t>
            </a:r>
            <a:endParaRPr lang="en-US" altLang="ja-JP" sz="2400" b="1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400" b="1">
                <a:latin typeface="MS Mincho" panose="02020609040205080304" pitchFamily="49" charset="-128"/>
                <a:ea typeface="MS Mincho" panose="02020609040205080304" pitchFamily="49" charset="-128"/>
              </a:rPr>
              <a:t>交渉コンペ</a:t>
            </a:r>
            <a:r>
              <a:rPr lang="en-US" altLang="ja-JP" sz="2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HP →</a:t>
            </a:r>
            <a:r>
              <a:rPr lang="en-US" sz="2400" b="1" dirty="0">
                <a:latin typeface="MS Mincho" panose="02020609040205080304" pitchFamily="49" charset="-128"/>
                <a:ea typeface="MS Mincho" panose="02020609040205080304" pitchFamily="49" charset="-128"/>
                <a:hlinkClick r:id="rId2"/>
              </a:rPr>
              <a:t>https://www.negocom.jp</a:t>
            </a:r>
            <a:endParaRPr lang="en-US" sz="2400" b="1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今年度の問題→https</a:t>
            </a:r>
            <a:r>
              <a:rPr lang="en-US" sz="2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://</a:t>
            </a:r>
            <a:r>
              <a:rPr lang="en-US" sz="2400" b="1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www.negocom.jp</a:t>
            </a:r>
            <a:r>
              <a:rPr lang="en-US" sz="2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/pdf/upload/021/Problem_J_1027.pdf</a:t>
            </a:r>
          </a:p>
        </p:txBody>
      </p:sp>
    </p:spTree>
    <p:extLst>
      <p:ext uri="{BB962C8B-B14F-4D97-AF65-F5344CB8AC3E}">
        <p14:creationId xmlns:p14="http://schemas.microsoft.com/office/powerpoint/2010/main" val="1694818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D325C-2464-6F11-DF2D-E557166E7198}"/>
              </a:ext>
            </a:extLst>
          </p:cNvPr>
          <p:cNvSpPr txBox="1"/>
          <p:nvPr/>
        </p:nvSpPr>
        <p:spPr>
          <a:xfrm>
            <a:off x="3131086" y="3136612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32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ご清聴ありがとうございました</a:t>
            </a:r>
          </a:p>
        </p:txBody>
      </p:sp>
    </p:spTree>
    <p:extLst>
      <p:ext uri="{BB962C8B-B14F-4D97-AF65-F5344CB8AC3E}">
        <p14:creationId xmlns:p14="http://schemas.microsoft.com/office/powerpoint/2010/main" val="334990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955B1B-F942-2BC1-B9C4-8F4897BEA156}"/>
              </a:ext>
            </a:extLst>
          </p:cNvPr>
          <p:cNvSpPr txBox="1"/>
          <p:nvPr/>
        </p:nvSpPr>
        <p:spPr>
          <a:xfrm>
            <a:off x="4149794" y="1749249"/>
            <a:ext cx="3892412" cy="32864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JP" sz="36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交渉とは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JP" sz="36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交渉コンペとは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JP" sz="36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交渉の基本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JP" sz="36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まとめ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799066-38A1-6BD2-8EF2-753A0B76AFD3}"/>
              </a:ext>
            </a:extLst>
          </p:cNvPr>
          <p:cNvSpPr txBox="1"/>
          <p:nvPr/>
        </p:nvSpPr>
        <p:spPr>
          <a:xfrm>
            <a:off x="11349318" y="632908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1/8</a:t>
            </a:r>
          </a:p>
        </p:txBody>
      </p:sp>
    </p:spTree>
    <p:extLst>
      <p:ext uri="{BB962C8B-B14F-4D97-AF65-F5344CB8AC3E}">
        <p14:creationId xmlns:p14="http://schemas.microsoft.com/office/powerpoint/2010/main" val="107762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DDCC72-0522-4DE1-E18B-BC1D1FBF05F0}"/>
              </a:ext>
            </a:extLst>
          </p:cNvPr>
          <p:cNvSpPr txBox="1"/>
          <p:nvPr/>
        </p:nvSpPr>
        <p:spPr>
          <a:xfrm>
            <a:off x="488515" y="425885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b="1" u="sng" dirty="0">
                <a:latin typeface="MS Mincho" panose="02020609040205080304" pitchFamily="49" charset="-128"/>
                <a:ea typeface="MS Mincho" panose="02020609040205080304" pitchFamily="49" charset="-128"/>
              </a:rPr>
              <a:t>1. 交渉とは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76FCF-8220-070F-43EB-7E9EC049679A}"/>
              </a:ext>
            </a:extLst>
          </p:cNvPr>
          <p:cNvSpPr txBox="1"/>
          <p:nvPr/>
        </p:nvSpPr>
        <p:spPr>
          <a:xfrm>
            <a:off x="503764" y="2332546"/>
            <a:ext cx="11184472" cy="2192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32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紛争の解決方法の一つ（交渉、裁判、ADR）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32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「相手との合意に到達することを目指して討議すること」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32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家族間の話し合いから外交交渉まで様々な「交渉」が存在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11EA6E-E819-25CE-CE54-D546650548B6}"/>
              </a:ext>
            </a:extLst>
          </p:cNvPr>
          <p:cNvSpPr txBox="1"/>
          <p:nvPr/>
        </p:nvSpPr>
        <p:spPr>
          <a:xfrm>
            <a:off x="11349318" y="632908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2/8</a:t>
            </a:r>
          </a:p>
        </p:txBody>
      </p:sp>
    </p:spTree>
    <p:extLst>
      <p:ext uri="{BB962C8B-B14F-4D97-AF65-F5344CB8AC3E}">
        <p14:creationId xmlns:p14="http://schemas.microsoft.com/office/powerpoint/2010/main" val="256597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953678-8D78-E867-2944-F35850E1F5E0}"/>
              </a:ext>
            </a:extLst>
          </p:cNvPr>
          <p:cNvSpPr txBox="1"/>
          <p:nvPr/>
        </p:nvSpPr>
        <p:spPr>
          <a:xfrm>
            <a:off x="652843" y="2951946"/>
            <a:ext cx="10932801" cy="1284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28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「交渉学」という学問→ハーバード大学、ノースウェスタン大学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28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日本でも大学院など一部で導入の動きはあるが…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3E8A5-4689-8A55-A49A-968B976CC970}"/>
              </a:ext>
            </a:extLst>
          </p:cNvPr>
          <p:cNvSpPr txBox="1"/>
          <p:nvPr/>
        </p:nvSpPr>
        <p:spPr>
          <a:xfrm>
            <a:off x="488515" y="425885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b="1" u="sng" dirty="0">
                <a:latin typeface="MS Mincho" panose="02020609040205080304" pitchFamily="49" charset="-128"/>
                <a:ea typeface="MS Mincho" panose="02020609040205080304" pitchFamily="49" charset="-128"/>
              </a:rPr>
              <a:t>1. 交渉とは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67572C-1F6D-5D3B-6975-FB9F72C28D8C}"/>
              </a:ext>
            </a:extLst>
          </p:cNvPr>
          <p:cNvSpPr txBox="1"/>
          <p:nvPr/>
        </p:nvSpPr>
        <p:spPr>
          <a:xfrm>
            <a:off x="11349318" y="632908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3/8</a:t>
            </a:r>
          </a:p>
        </p:txBody>
      </p:sp>
    </p:spTree>
    <p:extLst>
      <p:ext uri="{BB962C8B-B14F-4D97-AF65-F5344CB8AC3E}">
        <p14:creationId xmlns:p14="http://schemas.microsoft.com/office/powerpoint/2010/main" val="137659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19A74B-D7C7-11A3-C9FA-B5E349EF719C}"/>
              </a:ext>
            </a:extLst>
          </p:cNvPr>
          <p:cNvSpPr txBox="1"/>
          <p:nvPr/>
        </p:nvSpPr>
        <p:spPr>
          <a:xfrm>
            <a:off x="488515" y="425885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b="1" u="sng" dirty="0">
                <a:latin typeface="MS Mincho" panose="02020609040205080304" pitchFamily="49" charset="-128"/>
                <a:ea typeface="MS Mincho" panose="02020609040205080304" pitchFamily="49" charset="-128"/>
              </a:rPr>
              <a:t>2. 交渉コンペとは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9A902-7369-E919-55F1-A48D310C07A6}"/>
              </a:ext>
            </a:extLst>
          </p:cNvPr>
          <p:cNvSpPr txBox="1"/>
          <p:nvPr/>
        </p:nvSpPr>
        <p:spPr>
          <a:xfrm>
            <a:off x="739756" y="993605"/>
            <a:ext cx="9446817" cy="2221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2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毎年11月に開催（今年は3年ぶりの対面開催）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2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世界の大学も参加（今年は海外勢7校合わせ27校が出場）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2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実務家（弁護士、企業法務）による審査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2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各大学はブルー社orレッド社に分かれ副社長などの役職を担当</a:t>
            </a:r>
          </a:p>
        </p:txBody>
      </p:sp>
      <p:pic>
        <p:nvPicPr>
          <p:cNvPr id="6" name="Picture 5" descr="A group of people sitting at a table with laptops&#10;&#10;Description automatically generated with medium confidence">
            <a:extLst>
              <a:ext uri="{FF2B5EF4-FFF2-40B4-BE49-F238E27FC236}">
                <a16:creationId xmlns:a16="http://schemas.microsoft.com/office/drawing/2014/main" id="{F0C3CA17-4C98-F033-8604-5A5D472AA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80" y="3429000"/>
            <a:ext cx="5486400" cy="26450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1517FD-1945-97E6-D567-AD4F4939565B}"/>
              </a:ext>
            </a:extLst>
          </p:cNvPr>
          <p:cNvSpPr txBox="1"/>
          <p:nvPr/>
        </p:nvSpPr>
        <p:spPr>
          <a:xfrm>
            <a:off x="720240" y="6050736"/>
            <a:ext cx="367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b="1" dirty="0">
                <a:latin typeface="MS Mincho" panose="02020609040205080304" pitchFamily="49" charset="-128"/>
                <a:ea typeface="MS Mincho" panose="02020609040205080304" pitchFamily="49" charset="-128"/>
              </a:rPr>
              <a:t>実際の試合の様子（2019年撮影）</a:t>
            </a:r>
          </a:p>
        </p:txBody>
      </p:sp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5745288-D2C0-E248-E033-E987CEC31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350" y="3429000"/>
            <a:ext cx="3529593" cy="2646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C7FEA6-7301-514E-7B4F-ED6025363D4F}"/>
              </a:ext>
            </a:extLst>
          </p:cNvPr>
          <p:cNvSpPr txBox="1"/>
          <p:nvPr/>
        </p:nvSpPr>
        <p:spPr>
          <a:xfrm>
            <a:off x="7135906" y="604221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b="1" dirty="0">
                <a:latin typeface="MS Mincho" panose="02020609040205080304" pitchFamily="49" charset="-128"/>
                <a:ea typeface="MS Mincho" panose="02020609040205080304" pitchFamily="49" charset="-128"/>
              </a:rPr>
              <a:t>今年度は15名で出場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733610-34C4-C25B-DF56-86349338D9F6}"/>
              </a:ext>
            </a:extLst>
          </p:cNvPr>
          <p:cNvSpPr txBox="1"/>
          <p:nvPr/>
        </p:nvSpPr>
        <p:spPr>
          <a:xfrm>
            <a:off x="11349318" y="632908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4/8</a:t>
            </a:r>
          </a:p>
        </p:txBody>
      </p:sp>
    </p:spTree>
    <p:extLst>
      <p:ext uri="{BB962C8B-B14F-4D97-AF65-F5344CB8AC3E}">
        <p14:creationId xmlns:p14="http://schemas.microsoft.com/office/powerpoint/2010/main" val="137886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791FA9A-2A47-7817-7ED0-A1397305A6A7}"/>
              </a:ext>
            </a:extLst>
          </p:cNvPr>
          <p:cNvSpPr/>
          <p:nvPr/>
        </p:nvSpPr>
        <p:spPr>
          <a:xfrm>
            <a:off x="8070801" y="4059280"/>
            <a:ext cx="3816000" cy="1878904"/>
          </a:xfrm>
          <a:prstGeom prst="roundRect">
            <a:avLst/>
          </a:prstGeom>
          <a:solidFill>
            <a:srgbClr val="F4A898">
              <a:alpha val="45000"/>
            </a:srgbClr>
          </a:solidFill>
          <a:ln>
            <a:solidFill>
              <a:srgbClr val="FF6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b="1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FB4A2BD-7240-856F-DC9E-78FBB1F585F7}"/>
              </a:ext>
            </a:extLst>
          </p:cNvPr>
          <p:cNvSpPr/>
          <p:nvPr/>
        </p:nvSpPr>
        <p:spPr>
          <a:xfrm>
            <a:off x="315103" y="4059280"/>
            <a:ext cx="3816000" cy="1878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56034-E633-3F73-7BE7-D96F0C755F5F}"/>
              </a:ext>
            </a:extLst>
          </p:cNvPr>
          <p:cNvSpPr txBox="1"/>
          <p:nvPr/>
        </p:nvSpPr>
        <p:spPr>
          <a:xfrm>
            <a:off x="814191" y="899910"/>
            <a:ext cx="56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b="1" u="sng" dirty="0">
                <a:latin typeface="MS Mincho" panose="02020609040205080304" pitchFamily="49" charset="-128"/>
                <a:ea typeface="MS Mincho" panose="02020609040205080304" pitchFamily="49" charset="-128"/>
              </a:rPr>
              <a:t>基本①：お互いにwin-winとなるべき提案をすべし！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965B5E-266A-BE4B-AB69-2EB196560608}"/>
              </a:ext>
            </a:extLst>
          </p:cNvPr>
          <p:cNvSpPr txBox="1"/>
          <p:nvPr/>
        </p:nvSpPr>
        <p:spPr>
          <a:xfrm>
            <a:off x="488515" y="425885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b="1" u="sng" dirty="0">
                <a:latin typeface="MS Mincho" panose="02020609040205080304" pitchFamily="49" charset="-128"/>
                <a:ea typeface="MS Mincho" panose="02020609040205080304" pitchFamily="49" charset="-128"/>
              </a:rPr>
              <a:t>3. 交渉の基本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659E-2821-527E-9661-A7B6F3B54930}"/>
              </a:ext>
            </a:extLst>
          </p:cNvPr>
          <p:cNvSpPr txBox="1"/>
          <p:nvPr/>
        </p:nvSpPr>
        <p:spPr>
          <a:xfrm>
            <a:off x="602188" y="1487182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b="1" u="sng" dirty="0">
                <a:latin typeface="MS Mincho" panose="02020609040205080304" pitchFamily="49" charset="-128"/>
                <a:ea typeface="MS Mincho" panose="02020609040205080304" pitchFamily="49" charset="-128"/>
              </a:rPr>
              <a:t>共同でのテーマパーク事業の運営（実際の問題例）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06696A-9801-BC64-3AF2-4A4348104A0E}"/>
              </a:ext>
            </a:extLst>
          </p:cNvPr>
          <p:cNvSpPr txBox="1"/>
          <p:nvPr/>
        </p:nvSpPr>
        <p:spPr>
          <a:xfrm>
            <a:off x="201718" y="3499547"/>
            <a:ext cx="503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ブルー社</a:t>
            </a:r>
          </a:p>
          <a:p>
            <a:r>
              <a:rPr lang="en-JP" sz="1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…世界的なアニメ制作会社、テーマパーク事業等も手がける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D3911A-2B6A-679C-BBF6-A68D0587114B}"/>
              </a:ext>
            </a:extLst>
          </p:cNvPr>
          <p:cNvSpPr txBox="1"/>
          <p:nvPr/>
        </p:nvSpPr>
        <p:spPr>
          <a:xfrm>
            <a:off x="8041385" y="3499547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レッド社</a:t>
            </a:r>
          </a:p>
          <a:p>
            <a:r>
              <a:rPr lang="en-JP" sz="1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…成長途中のアニメ制作会社、現地の会社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A9CE7C-013D-8A73-68D0-126DF0E13CCF}"/>
              </a:ext>
            </a:extLst>
          </p:cNvPr>
          <p:cNvSpPr txBox="1"/>
          <p:nvPr/>
        </p:nvSpPr>
        <p:spPr>
          <a:xfrm>
            <a:off x="302577" y="4664726"/>
            <a:ext cx="38843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JP" sz="1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ブルー社作品で統一した世界観を作りたい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JP" sz="1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開園当初は特に統一したい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JP" sz="1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レッド社のコネを使いたい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8EC45-8BEF-8F73-ACB6-B4BDD618B779}"/>
              </a:ext>
            </a:extLst>
          </p:cNvPr>
          <p:cNvSpPr txBox="1"/>
          <p:nvPr/>
        </p:nvSpPr>
        <p:spPr>
          <a:xfrm>
            <a:off x="8181447" y="4627148"/>
            <a:ext cx="37048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JP" sz="1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レッド社作品の要素を取り込みたい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JP" sz="1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取り込みは開園当初でなくても良い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JP" sz="1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ブルー社のノウハウ、資金力を使いたい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100D16B-4AC9-D8EB-6CCB-E3FE3D06DACA}"/>
              </a:ext>
            </a:extLst>
          </p:cNvPr>
          <p:cNvSpPr/>
          <p:nvPr/>
        </p:nvSpPr>
        <p:spPr>
          <a:xfrm>
            <a:off x="4097963" y="4551992"/>
            <a:ext cx="425885" cy="1027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b="1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D1776BD8-7C09-3852-EEE5-C94C67CECB49}"/>
              </a:ext>
            </a:extLst>
          </p:cNvPr>
          <p:cNvSpPr/>
          <p:nvPr/>
        </p:nvSpPr>
        <p:spPr>
          <a:xfrm rot="10800000">
            <a:off x="7770177" y="4554080"/>
            <a:ext cx="425885" cy="1027134"/>
          </a:xfrm>
          <a:prstGeom prst="rightArrow">
            <a:avLst/>
          </a:prstGeom>
          <a:solidFill>
            <a:srgbClr val="FF604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b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7D0B91-111C-B104-106F-ECFA692F659E}"/>
              </a:ext>
            </a:extLst>
          </p:cNvPr>
          <p:cNvSpPr/>
          <p:nvPr/>
        </p:nvSpPr>
        <p:spPr>
          <a:xfrm>
            <a:off x="4594432" y="4059280"/>
            <a:ext cx="3091542" cy="210797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8ED6CA-0F3A-D7DE-A76E-ABBCEEA9A747}"/>
              </a:ext>
            </a:extLst>
          </p:cNvPr>
          <p:cNvSpPr txBox="1"/>
          <p:nvPr/>
        </p:nvSpPr>
        <p:spPr>
          <a:xfrm>
            <a:off x="4627427" y="4744854"/>
            <a:ext cx="30572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sz="1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アニメを共同制作して</a:t>
            </a:r>
          </a:p>
          <a:p>
            <a:pPr algn="ctr"/>
            <a:r>
              <a:rPr lang="en-JP" sz="1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コラボの可能性を探ってはどうか？</a:t>
            </a:r>
          </a:p>
          <a:p>
            <a:pPr algn="ctr"/>
            <a:r>
              <a:rPr lang="en-JP" sz="14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→上手くいけば要素取り込みも検討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7FD867C-95B2-204D-7E8F-DAB7DCF29C3B}"/>
              </a:ext>
            </a:extLst>
          </p:cNvPr>
          <p:cNvSpPr/>
          <p:nvPr/>
        </p:nvSpPr>
        <p:spPr>
          <a:xfrm>
            <a:off x="179294" y="1380565"/>
            <a:ext cx="11851341" cy="490148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94BF0A-2F13-1AEB-01EC-B267DF0C2DC0}"/>
              </a:ext>
            </a:extLst>
          </p:cNvPr>
          <p:cNvSpPr txBox="1"/>
          <p:nvPr/>
        </p:nvSpPr>
        <p:spPr>
          <a:xfrm>
            <a:off x="11349318" y="632908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5/8</a:t>
            </a:r>
          </a:p>
        </p:txBody>
      </p:sp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F9D8D8C-22DA-D2BC-A0B1-5F34AC258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392" y="2110175"/>
            <a:ext cx="655123" cy="96221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0088AA1-A3D5-B62F-A9C3-041F549D9BB1}"/>
              </a:ext>
            </a:extLst>
          </p:cNvPr>
          <p:cNvSpPr txBox="1"/>
          <p:nvPr/>
        </p:nvSpPr>
        <p:spPr>
          <a:xfrm>
            <a:off x="3990110" y="302315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MS Mincho" panose="02020609040205080304" pitchFamily="49" charset="-128"/>
                <a:ea typeface="MS Mincho" panose="02020609040205080304" pitchFamily="49" charset="-128"/>
              </a:rPr>
              <a:t>ブルーランド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55A39D-E089-C673-34E8-FE1D88645DB4}"/>
              </a:ext>
            </a:extLst>
          </p:cNvPr>
          <p:cNvSpPr txBox="1"/>
          <p:nvPr/>
        </p:nvSpPr>
        <p:spPr>
          <a:xfrm>
            <a:off x="6673931" y="302315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MS Mincho" panose="02020609040205080304" pitchFamily="49" charset="-128"/>
                <a:ea typeface="MS Mincho" panose="02020609040205080304" pitchFamily="49" charset="-128"/>
              </a:rPr>
              <a:t>ネゴ国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2510EE72-AA3C-D199-E3D4-3E4B3CD39C7D}"/>
              </a:ext>
            </a:extLst>
          </p:cNvPr>
          <p:cNvSpPr/>
          <p:nvPr/>
        </p:nvSpPr>
        <p:spPr>
          <a:xfrm>
            <a:off x="5615050" y="2548142"/>
            <a:ext cx="795646" cy="22563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4289040-7B77-A277-C179-87CB0617AAAC}"/>
              </a:ext>
            </a:extLst>
          </p:cNvPr>
          <p:cNvSpPr/>
          <p:nvPr/>
        </p:nvSpPr>
        <p:spPr>
          <a:xfrm>
            <a:off x="3811979" y="1971303"/>
            <a:ext cx="4239491" cy="142118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CDF717-7BA6-A9A1-5BF2-628062B67AB5}"/>
              </a:ext>
            </a:extLst>
          </p:cNvPr>
          <p:cNvSpPr txBox="1"/>
          <p:nvPr/>
        </p:nvSpPr>
        <p:spPr>
          <a:xfrm>
            <a:off x="5688281" y="217318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MS Mincho" panose="02020609040205080304" pitchFamily="49" charset="-128"/>
                <a:ea typeface="MS Mincho" panose="02020609040205080304" pitchFamily="49" charset="-128"/>
              </a:rPr>
              <a:t>進出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5BEA40E5-2070-0BD1-BD10-5E0484F38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090" y="2160139"/>
            <a:ext cx="1226622" cy="9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2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F194213-9C1F-3D0C-656D-1E08BFB027EE}"/>
              </a:ext>
            </a:extLst>
          </p:cNvPr>
          <p:cNvSpPr>
            <a:spLocks/>
          </p:cNvSpPr>
          <p:nvPr/>
        </p:nvSpPr>
        <p:spPr>
          <a:xfrm>
            <a:off x="3829037" y="5701554"/>
            <a:ext cx="1188000" cy="64800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46644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8D805D8-A381-66DE-BE8A-2AC55F7AA8AF}"/>
              </a:ext>
            </a:extLst>
          </p:cNvPr>
          <p:cNvSpPr>
            <a:spLocks/>
          </p:cNvSpPr>
          <p:nvPr/>
        </p:nvSpPr>
        <p:spPr>
          <a:xfrm>
            <a:off x="9289768" y="3626223"/>
            <a:ext cx="1188000" cy="648000"/>
          </a:xfrm>
          <a:prstGeom prst="roundRect">
            <a:avLst/>
          </a:prstGeom>
          <a:solidFill>
            <a:srgbClr val="F4A898">
              <a:alpha val="45000"/>
            </a:srgbClr>
          </a:solidFill>
          <a:ln>
            <a:solidFill>
              <a:srgbClr val="FF6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b="1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A894E00-366E-410C-A40D-0B5FB472D5C7}"/>
              </a:ext>
            </a:extLst>
          </p:cNvPr>
          <p:cNvSpPr>
            <a:spLocks/>
          </p:cNvSpPr>
          <p:nvPr/>
        </p:nvSpPr>
        <p:spPr>
          <a:xfrm>
            <a:off x="1739154" y="3558987"/>
            <a:ext cx="1188000" cy="6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b="1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0D4A75-EE93-3922-83DD-DF4842370A63}"/>
              </a:ext>
            </a:extLst>
          </p:cNvPr>
          <p:cNvSpPr txBox="1"/>
          <p:nvPr/>
        </p:nvSpPr>
        <p:spPr>
          <a:xfrm>
            <a:off x="814191" y="899910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b="1" u="sng" dirty="0">
                <a:latin typeface="MS Mincho" panose="02020609040205080304" pitchFamily="49" charset="-128"/>
                <a:ea typeface="MS Mincho" panose="02020609040205080304" pitchFamily="49" charset="-128"/>
              </a:rPr>
              <a:t>基本②：時には切り札としてBATNAを使用すべし！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62BFF-5ABB-DC42-4AB5-D80E9EC10AB0}"/>
              </a:ext>
            </a:extLst>
          </p:cNvPr>
          <p:cNvSpPr txBox="1"/>
          <p:nvPr/>
        </p:nvSpPr>
        <p:spPr>
          <a:xfrm>
            <a:off x="488515" y="425885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b="1" u="sng" dirty="0">
                <a:latin typeface="MS Mincho" panose="02020609040205080304" pitchFamily="49" charset="-128"/>
                <a:ea typeface="MS Mincho" panose="02020609040205080304" pitchFamily="49" charset="-128"/>
              </a:rPr>
              <a:t>3. 交渉の基本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B93A9-79A0-9CA5-45D6-22C0D39F1BC6}"/>
              </a:ext>
            </a:extLst>
          </p:cNvPr>
          <p:cNvSpPr txBox="1"/>
          <p:nvPr/>
        </p:nvSpPr>
        <p:spPr>
          <a:xfrm>
            <a:off x="1104647" y="1579753"/>
            <a:ext cx="1034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b="1" dirty="0">
                <a:latin typeface="MS Mincho" panose="02020609040205080304" pitchFamily="49" charset="-128"/>
                <a:ea typeface="MS Mincho" panose="02020609040205080304" pitchFamily="49" charset="-128"/>
              </a:rPr>
              <a:t>BATNA→Best Alternative to Negotiated Agreement（相手から提示された以外の最善の代替案）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A8A215-43A8-DB8E-9914-F9FEA3818CCA}"/>
              </a:ext>
            </a:extLst>
          </p:cNvPr>
          <p:cNvSpPr txBox="1"/>
          <p:nvPr/>
        </p:nvSpPr>
        <p:spPr>
          <a:xfrm>
            <a:off x="1781645" y="369009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b="1" dirty="0">
                <a:latin typeface="MS Mincho" panose="02020609040205080304" pitchFamily="49" charset="-128"/>
                <a:ea typeface="MS Mincho" panose="02020609040205080304" pitchFamily="49" charset="-128"/>
              </a:rPr>
              <a:t>ブルー社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3AE22-D169-4EB8-F226-BD09CB62B504}"/>
              </a:ext>
            </a:extLst>
          </p:cNvPr>
          <p:cNvSpPr txBox="1"/>
          <p:nvPr/>
        </p:nvSpPr>
        <p:spPr>
          <a:xfrm>
            <a:off x="9337786" y="37582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b="1" dirty="0">
                <a:latin typeface="MS Mincho" panose="02020609040205080304" pitchFamily="49" charset="-128"/>
                <a:ea typeface="MS Mincho" panose="02020609040205080304" pitchFamily="49" charset="-128"/>
              </a:rPr>
              <a:t>レッド社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818698-A7E9-3724-C6DC-8FB9260C8C46}"/>
              </a:ext>
            </a:extLst>
          </p:cNvPr>
          <p:cNvSpPr txBox="1"/>
          <p:nvPr/>
        </p:nvSpPr>
        <p:spPr>
          <a:xfrm>
            <a:off x="3738160" y="586046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b="1" dirty="0">
                <a:latin typeface="MS Mincho" panose="02020609040205080304" pitchFamily="49" charset="-128"/>
                <a:ea typeface="MS Mincho" panose="02020609040205080304" pitchFamily="49" charset="-128"/>
              </a:rPr>
              <a:t>イエロー社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5554EEE2-B72F-61C3-A7A7-AD34E5B02AA5}"/>
              </a:ext>
            </a:extLst>
          </p:cNvPr>
          <p:cNvSpPr/>
          <p:nvPr/>
        </p:nvSpPr>
        <p:spPr>
          <a:xfrm rot="13996152">
            <a:off x="2581834" y="4648874"/>
            <a:ext cx="1139869" cy="55114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b="1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C94F12-8024-B3C3-D2CA-A1460CF02773}"/>
              </a:ext>
            </a:extLst>
          </p:cNvPr>
          <p:cNvSpPr txBox="1"/>
          <p:nvPr/>
        </p:nvSpPr>
        <p:spPr>
          <a:xfrm>
            <a:off x="806824" y="5253318"/>
            <a:ext cx="238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b="1" u="sng" dirty="0">
                <a:latin typeface="MS Mincho" panose="02020609040205080304" pitchFamily="49" charset="-128"/>
                <a:ea typeface="MS Mincho" panose="02020609040205080304" pitchFamily="49" charset="-128"/>
              </a:rPr>
              <a:t>100億円で購入したい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D697CF8F-630C-5045-9F31-2BFFB9560D9A}"/>
              </a:ext>
            </a:extLst>
          </p:cNvPr>
          <p:cNvSpPr/>
          <p:nvPr/>
        </p:nvSpPr>
        <p:spPr>
          <a:xfrm>
            <a:off x="3290907" y="3429000"/>
            <a:ext cx="425885" cy="1027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b="1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B9E1D8F2-E0CB-7B3C-3022-CB9ABE8D1B36}"/>
              </a:ext>
            </a:extLst>
          </p:cNvPr>
          <p:cNvSpPr/>
          <p:nvPr/>
        </p:nvSpPr>
        <p:spPr>
          <a:xfrm rot="10800000">
            <a:off x="8505051" y="3429000"/>
            <a:ext cx="425885" cy="1027134"/>
          </a:xfrm>
          <a:prstGeom prst="rightArrow">
            <a:avLst/>
          </a:prstGeom>
          <a:solidFill>
            <a:srgbClr val="FF604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b="1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B3A475A-7572-A032-2577-49A649CC857F}"/>
              </a:ext>
            </a:extLst>
          </p:cNvPr>
          <p:cNvSpPr/>
          <p:nvPr/>
        </p:nvSpPr>
        <p:spPr>
          <a:xfrm>
            <a:off x="3961439" y="2604902"/>
            <a:ext cx="4269121" cy="255876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b="1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0103E8-8FD6-D247-AD34-48FA0F1001A3}"/>
              </a:ext>
            </a:extLst>
          </p:cNvPr>
          <p:cNvSpPr txBox="1"/>
          <p:nvPr/>
        </p:nvSpPr>
        <p:spPr>
          <a:xfrm>
            <a:off x="4625788" y="3429000"/>
            <a:ext cx="3243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JP" b="1" dirty="0">
                <a:latin typeface="MS Mincho" panose="02020609040205080304" pitchFamily="49" charset="-128"/>
                <a:ea typeface="MS Mincho" panose="02020609040205080304" pitchFamily="49" charset="-128"/>
              </a:rPr>
              <a:t>最低値（</a:t>
            </a:r>
            <a:r>
              <a:rPr lang="en-US" altLang="ja-JP" b="1" dirty="0">
                <a:latin typeface="MS Mincho" panose="02020609040205080304" pitchFamily="49" charset="-128"/>
                <a:ea typeface="MS Mincho" panose="02020609040205080304" pitchFamily="49" charset="-128"/>
              </a:rPr>
              <a:t>100</a:t>
            </a:r>
            <a:r>
              <a:rPr lang="ja-JP" altLang="en-US" b="1">
                <a:latin typeface="MS Mincho" panose="02020609040205080304" pitchFamily="49" charset="-128"/>
                <a:ea typeface="MS Mincho" panose="02020609040205080304" pitchFamily="49" charset="-128"/>
              </a:rPr>
              <a:t>億円</a:t>
            </a:r>
            <a:r>
              <a:rPr lang="en-JP" b="1" dirty="0">
                <a:latin typeface="MS Mincho" panose="02020609040205080304" pitchFamily="49" charset="-128"/>
                <a:ea typeface="MS Mincho" panose="02020609040205080304" pitchFamily="49" charset="-128"/>
              </a:rPr>
              <a:t>）の決定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JP" b="1" dirty="0">
                <a:latin typeface="MS Mincho" panose="02020609040205080304" pitchFamily="49" charset="-128"/>
                <a:ea typeface="MS Mincho" panose="02020609040205080304" pitchFamily="49" charset="-128"/>
              </a:rPr>
              <a:t>レッドはライバルを意識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JP" b="1" dirty="0">
                <a:latin typeface="MS Mincho" panose="02020609040205080304" pitchFamily="49" charset="-128"/>
                <a:ea typeface="MS Mincho" panose="02020609040205080304" pitchFamily="49" charset="-128"/>
              </a:rPr>
              <a:t>ブルーは譲歩を引き出せる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CE6B70-BE01-EEF5-30D9-F84147FEFD67}"/>
              </a:ext>
            </a:extLst>
          </p:cNvPr>
          <p:cNvSpPr txBox="1"/>
          <p:nvPr/>
        </p:nvSpPr>
        <p:spPr>
          <a:xfrm>
            <a:off x="1021976" y="2671482"/>
            <a:ext cx="320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b="1" u="sng" dirty="0">
                <a:latin typeface="MS Mincho" panose="02020609040205080304" pitchFamily="49" charset="-128"/>
                <a:ea typeface="MS Mincho" panose="02020609040205080304" pitchFamily="49" charset="-128"/>
              </a:rPr>
              <a:t>ブルー社製のある機械の販売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4BE44D5-26E9-1D84-8A95-9BD2717E8643}"/>
              </a:ext>
            </a:extLst>
          </p:cNvPr>
          <p:cNvSpPr/>
          <p:nvPr/>
        </p:nvSpPr>
        <p:spPr>
          <a:xfrm>
            <a:off x="672353" y="1470212"/>
            <a:ext cx="10847294" cy="591671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b="1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5EC4BB0-F63E-40E4-1B0D-DE07C6CBA7BC}"/>
              </a:ext>
            </a:extLst>
          </p:cNvPr>
          <p:cNvSpPr/>
          <p:nvPr/>
        </p:nvSpPr>
        <p:spPr>
          <a:xfrm>
            <a:off x="672353" y="2393577"/>
            <a:ext cx="10139082" cy="4061012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C661CA-1D1A-1AE7-648D-7241F0751169}"/>
              </a:ext>
            </a:extLst>
          </p:cNvPr>
          <p:cNvSpPr txBox="1"/>
          <p:nvPr/>
        </p:nvSpPr>
        <p:spPr>
          <a:xfrm>
            <a:off x="11349318" y="632908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6/8</a:t>
            </a:r>
          </a:p>
        </p:txBody>
      </p:sp>
    </p:spTree>
    <p:extLst>
      <p:ext uri="{BB962C8B-B14F-4D97-AF65-F5344CB8AC3E}">
        <p14:creationId xmlns:p14="http://schemas.microsoft.com/office/powerpoint/2010/main" val="3002355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A2C3D8-EA93-1CD7-C4F9-C41632D6F8B4}"/>
              </a:ext>
            </a:extLst>
          </p:cNvPr>
          <p:cNvSpPr txBox="1"/>
          <p:nvPr/>
        </p:nvSpPr>
        <p:spPr>
          <a:xfrm>
            <a:off x="488515" y="425885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b="1" u="sng" dirty="0">
                <a:latin typeface="MS Mincho" panose="02020609040205080304" pitchFamily="49" charset="-128"/>
                <a:ea typeface="MS Mincho" panose="02020609040205080304" pitchFamily="49" charset="-128"/>
              </a:rPr>
              <a:t>3. 交渉の基本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9640D-6248-FF53-E87D-EB471946F65F}"/>
              </a:ext>
            </a:extLst>
          </p:cNvPr>
          <p:cNvSpPr txBox="1"/>
          <p:nvPr/>
        </p:nvSpPr>
        <p:spPr>
          <a:xfrm>
            <a:off x="1170613" y="2140666"/>
            <a:ext cx="9850774" cy="2576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JP" sz="28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現実には…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28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それぞれの要因が複雑に絡み合っている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28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全てを予測はできず、当意即妙の対応が求められることも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28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交渉の決裂は選択肢として取り得る（コンペの改善点）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8F3605-31B0-2DD4-1E33-84AFBEB56C67}"/>
              </a:ext>
            </a:extLst>
          </p:cNvPr>
          <p:cNvSpPr txBox="1"/>
          <p:nvPr/>
        </p:nvSpPr>
        <p:spPr>
          <a:xfrm>
            <a:off x="11349318" y="632908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7/8</a:t>
            </a:r>
          </a:p>
        </p:txBody>
      </p:sp>
    </p:spTree>
    <p:extLst>
      <p:ext uri="{BB962C8B-B14F-4D97-AF65-F5344CB8AC3E}">
        <p14:creationId xmlns:p14="http://schemas.microsoft.com/office/powerpoint/2010/main" val="3613610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67FAB4-5C5D-3538-1DE4-83367487C880}"/>
              </a:ext>
            </a:extLst>
          </p:cNvPr>
          <p:cNvSpPr txBox="1"/>
          <p:nvPr/>
        </p:nvSpPr>
        <p:spPr>
          <a:xfrm>
            <a:off x="309653" y="2332546"/>
            <a:ext cx="12008416" cy="2192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32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交渉術の汎用性→体系化による応用、</a:t>
            </a:r>
            <a:r>
              <a:rPr lang="en-JP" sz="3200" b="1" u="sng" dirty="0">
                <a:latin typeface="MS Mincho" panose="02020609040205080304" pitchFamily="49" charset="-128"/>
                <a:ea typeface="MS Mincho" panose="02020609040205080304" pitchFamily="49" charset="-128"/>
              </a:rPr>
              <a:t>「当たり前」</a:t>
            </a:r>
            <a:r>
              <a:rPr lang="en-JP" sz="32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の明確化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32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全ての人に</a:t>
            </a:r>
            <a:r>
              <a:rPr lang="en-JP" sz="3200" b="1" u="sng" dirty="0">
                <a:latin typeface="MS Mincho" panose="02020609040205080304" pitchFamily="49" charset="-128"/>
                <a:ea typeface="MS Mincho" panose="02020609040205080304" pitchFamily="49" charset="-128"/>
              </a:rPr>
              <a:t>必須の教養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32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日本ではまだまだ</a:t>
            </a:r>
            <a:r>
              <a:rPr lang="en-JP" sz="3200" b="1" u="sng" dirty="0">
                <a:latin typeface="MS Mincho" panose="02020609040205080304" pitchFamily="49" charset="-128"/>
                <a:ea typeface="MS Mincho" panose="02020609040205080304" pitchFamily="49" charset="-128"/>
              </a:rPr>
              <a:t>未発達</a:t>
            </a:r>
            <a:r>
              <a:rPr lang="en-JP" sz="32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→コンペ、交渉学の</a:t>
            </a:r>
            <a:r>
              <a:rPr lang="en-JP" sz="3200" b="1" u="sng" dirty="0">
                <a:latin typeface="MS Mincho" panose="02020609040205080304" pitchFamily="49" charset="-128"/>
                <a:ea typeface="MS Mincho" panose="02020609040205080304" pitchFamily="49" charset="-128"/>
              </a:rPr>
              <a:t>活性化</a:t>
            </a:r>
            <a:endParaRPr lang="en-JP" sz="3200" b="1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EDCE4C-C212-D366-E654-6073E37FF6C8}"/>
              </a:ext>
            </a:extLst>
          </p:cNvPr>
          <p:cNvSpPr txBox="1"/>
          <p:nvPr/>
        </p:nvSpPr>
        <p:spPr>
          <a:xfrm>
            <a:off x="488515" y="425885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400" b="1" u="sng" dirty="0">
                <a:latin typeface="MS Mincho" panose="02020609040205080304" pitchFamily="49" charset="-128"/>
                <a:ea typeface="MS Mincho" panose="02020609040205080304" pitchFamily="49" charset="-128"/>
              </a:rPr>
              <a:t>4. まとめ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A5D66-772A-80F2-0B9C-D8F892D86A6A}"/>
              </a:ext>
            </a:extLst>
          </p:cNvPr>
          <p:cNvSpPr txBox="1"/>
          <p:nvPr/>
        </p:nvSpPr>
        <p:spPr>
          <a:xfrm>
            <a:off x="11349318" y="632908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8/8</a:t>
            </a:r>
          </a:p>
        </p:txBody>
      </p:sp>
    </p:spTree>
    <p:extLst>
      <p:ext uri="{BB962C8B-B14F-4D97-AF65-F5344CB8AC3E}">
        <p14:creationId xmlns:p14="http://schemas.microsoft.com/office/powerpoint/2010/main" val="920652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</TotalTime>
  <Words>264</Words>
  <Application>Microsoft Macintosh PowerPoint</Application>
  <PresentationFormat>Widescreen</PresentationFormat>
  <Paragraphs>73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MS Mincho</vt:lpstr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渡邊　蒼生</dc:creator>
  <cp:lastModifiedBy>渡邊　蒼生</cp:lastModifiedBy>
  <cp:revision>9</cp:revision>
  <dcterms:created xsi:type="dcterms:W3CDTF">2022-12-02T14:10:57Z</dcterms:created>
  <dcterms:modified xsi:type="dcterms:W3CDTF">2022-12-04T02:54:01Z</dcterms:modified>
</cp:coreProperties>
</file>